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handoutMasterIdLst>
    <p:handoutMasterId r:id="rId37"/>
  </p:handoutMasterIdLst>
  <p:sldIdLst>
    <p:sldId id="256" r:id="rId2"/>
    <p:sldId id="258" r:id="rId3"/>
    <p:sldId id="275" r:id="rId4"/>
    <p:sldId id="259" r:id="rId5"/>
    <p:sldId id="277" r:id="rId6"/>
    <p:sldId id="278" r:id="rId7"/>
    <p:sldId id="279" r:id="rId8"/>
    <p:sldId id="260" r:id="rId9"/>
    <p:sldId id="261" r:id="rId10"/>
    <p:sldId id="262" r:id="rId11"/>
    <p:sldId id="280" r:id="rId12"/>
    <p:sldId id="283" r:id="rId13"/>
    <p:sldId id="265" r:id="rId14"/>
    <p:sldId id="287" r:id="rId15"/>
    <p:sldId id="281" r:id="rId16"/>
    <p:sldId id="295" r:id="rId17"/>
    <p:sldId id="267" r:id="rId18"/>
    <p:sldId id="288" r:id="rId19"/>
    <p:sldId id="289" r:id="rId20"/>
    <p:sldId id="290" r:id="rId21"/>
    <p:sldId id="291" r:id="rId22"/>
    <p:sldId id="268" r:id="rId23"/>
    <p:sldId id="292" r:id="rId24"/>
    <p:sldId id="293" r:id="rId25"/>
    <p:sldId id="270" r:id="rId26"/>
    <p:sldId id="296" r:id="rId27"/>
    <p:sldId id="271" r:id="rId28"/>
    <p:sldId id="297" r:id="rId29"/>
    <p:sldId id="269" r:id="rId30"/>
    <p:sldId id="298" r:id="rId31"/>
    <p:sldId id="284" r:id="rId32"/>
    <p:sldId id="302" r:id="rId33"/>
    <p:sldId id="303" r:id="rId34"/>
    <p:sldId id="273" r:id="rId35"/>
    <p:sldId id="301"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52" autoAdjust="0"/>
    <p:restoredTop sz="50000" autoAdjust="0"/>
  </p:normalViewPr>
  <p:slideViewPr>
    <p:cSldViewPr>
      <p:cViewPr varScale="1">
        <p:scale>
          <a:sx n="91" d="100"/>
          <a:sy n="91" d="100"/>
        </p:scale>
        <p:origin x="200" y="688"/>
      </p:cViewPr>
      <p:guideLst>
        <p:guide orient="horz" pos="2160"/>
        <p:guide pos="2880"/>
      </p:guideLst>
    </p:cSldViewPr>
  </p:slideViewPr>
  <p:outlineViewPr>
    <p:cViewPr>
      <p:scale>
        <a:sx n="33" d="100"/>
        <a:sy n="33" d="100"/>
      </p:scale>
      <p:origin x="0" y="46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Data\Saybrook\Dissertation\Thesis\Copy%20of%20Diss%20research%20participant%20tracking%20sheet%20updated%20Nov%202013%20new%20%23s%20for%20age%20chart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ata\Saybrook\Dissertation\Thesis\Copy%20of%20Diss%20research%20participant%20tracking%20sheet%20updated%20Nov%202013%20new%20%23s%20for%20age%20char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773018843496625"/>
          <c:y val="3.8124597632843066E-2"/>
          <c:w val="0.72396128608923882"/>
          <c:h val="0.8326195683872849"/>
        </c:manualLayout>
      </c:layout>
      <c:lineChart>
        <c:grouping val="standard"/>
        <c:varyColors val="0"/>
        <c:ser>
          <c:idx val="0"/>
          <c:order val="0"/>
          <c:tx>
            <c:strRef>
              <c:f>'Chart &amp;graph of overall results'!$B$2</c:f>
              <c:strCache>
                <c:ptCount val="1"/>
              </c:strCache>
            </c:strRef>
          </c:tx>
          <c:val>
            <c:numRef>
              <c:f>'Chart &amp;graph of overall results'!$B$3:$B$52</c:f>
              <c:numCache>
                <c:formatCode>General</c:formatCode>
                <c:ptCount val="50"/>
                <c:pt idx="0">
                  <c:v>4</c:v>
                </c:pt>
                <c:pt idx="1">
                  <c:v>5</c:v>
                </c:pt>
                <c:pt idx="2">
                  <c:v>6</c:v>
                </c:pt>
                <c:pt idx="3">
                  <c:v>2</c:v>
                </c:pt>
                <c:pt idx="4">
                  <c:v>5</c:v>
                </c:pt>
                <c:pt idx="5">
                  <c:v>5</c:v>
                </c:pt>
                <c:pt idx="6">
                  <c:v>6</c:v>
                </c:pt>
                <c:pt idx="7">
                  <c:v>4</c:v>
                </c:pt>
                <c:pt idx="8">
                  <c:v>4</c:v>
                </c:pt>
                <c:pt idx="9">
                  <c:v>5</c:v>
                </c:pt>
                <c:pt idx="10">
                  <c:v>5</c:v>
                </c:pt>
                <c:pt idx="11">
                  <c:v>4</c:v>
                </c:pt>
                <c:pt idx="12">
                  <c:v>6</c:v>
                </c:pt>
                <c:pt idx="13">
                  <c:v>6</c:v>
                </c:pt>
                <c:pt idx="14">
                  <c:v>6</c:v>
                </c:pt>
                <c:pt idx="15">
                  <c:v>4</c:v>
                </c:pt>
                <c:pt idx="16">
                  <c:v>5</c:v>
                </c:pt>
                <c:pt idx="17">
                  <c:v>5</c:v>
                </c:pt>
                <c:pt idx="18">
                  <c:v>3</c:v>
                </c:pt>
                <c:pt idx="19">
                  <c:v>5</c:v>
                </c:pt>
                <c:pt idx="20">
                  <c:v>5</c:v>
                </c:pt>
                <c:pt idx="21">
                  <c:v>6</c:v>
                </c:pt>
                <c:pt idx="22">
                  <c:v>6</c:v>
                </c:pt>
                <c:pt idx="23">
                  <c:v>6</c:v>
                </c:pt>
                <c:pt idx="24">
                  <c:v>5</c:v>
                </c:pt>
                <c:pt idx="25">
                  <c:v>5</c:v>
                </c:pt>
                <c:pt idx="26">
                  <c:v>5</c:v>
                </c:pt>
                <c:pt idx="27">
                  <c:v>5</c:v>
                </c:pt>
                <c:pt idx="28">
                  <c:v>5</c:v>
                </c:pt>
                <c:pt idx="29">
                  <c:v>5</c:v>
                </c:pt>
                <c:pt idx="30">
                  <c:v>6</c:v>
                </c:pt>
                <c:pt idx="31">
                  <c:v>5</c:v>
                </c:pt>
                <c:pt idx="32">
                  <c:v>6</c:v>
                </c:pt>
                <c:pt idx="33">
                  <c:v>5</c:v>
                </c:pt>
                <c:pt idx="34">
                  <c:v>5</c:v>
                </c:pt>
                <c:pt idx="35">
                  <c:v>4</c:v>
                </c:pt>
                <c:pt idx="36">
                  <c:v>4</c:v>
                </c:pt>
                <c:pt idx="37">
                  <c:v>5</c:v>
                </c:pt>
                <c:pt idx="38">
                  <c:v>5</c:v>
                </c:pt>
                <c:pt idx="39">
                  <c:v>6</c:v>
                </c:pt>
                <c:pt idx="40">
                  <c:v>5</c:v>
                </c:pt>
                <c:pt idx="41">
                  <c:v>6</c:v>
                </c:pt>
                <c:pt idx="42">
                  <c:v>6</c:v>
                </c:pt>
                <c:pt idx="43">
                  <c:v>5</c:v>
                </c:pt>
                <c:pt idx="44">
                  <c:v>6</c:v>
                </c:pt>
                <c:pt idx="45">
                  <c:v>5</c:v>
                </c:pt>
                <c:pt idx="46">
                  <c:v>6</c:v>
                </c:pt>
                <c:pt idx="47">
                  <c:v>6</c:v>
                </c:pt>
                <c:pt idx="48">
                  <c:v>6</c:v>
                </c:pt>
                <c:pt idx="49">
                  <c:v>6</c:v>
                </c:pt>
              </c:numCache>
            </c:numRef>
          </c:val>
          <c:smooth val="0"/>
          <c:extLst>
            <c:ext xmlns:c16="http://schemas.microsoft.com/office/drawing/2014/chart" uri="{C3380CC4-5D6E-409C-BE32-E72D297353CC}">
              <c16:uniqueId val="{00000000-AE7B-3C48-8818-E1C782E632F8}"/>
            </c:ext>
          </c:extLst>
        </c:ser>
        <c:dLbls>
          <c:showLegendKey val="0"/>
          <c:showVal val="0"/>
          <c:showCatName val="0"/>
          <c:showSerName val="0"/>
          <c:showPercent val="0"/>
          <c:showBubbleSize val="0"/>
        </c:dLbls>
        <c:marker val="1"/>
        <c:smooth val="0"/>
        <c:axId val="64141184"/>
        <c:axId val="64143360"/>
      </c:lineChart>
      <c:catAx>
        <c:axId val="64141184"/>
        <c:scaling>
          <c:orientation val="minMax"/>
        </c:scaling>
        <c:delete val="0"/>
        <c:axPos val="b"/>
        <c:title>
          <c:tx>
            <c:rich>
              <a:bodyPr/>
              <a:lstStyle/>
              <a:p>
                <a:pPr>
                  <a:defRPr/>
                </a:pPr>
                <a:r>
                  <a:rPr lang="en-US"/>
                  <a:t>Session Number</a:t>
                </a:r>
              </a:p>
            </c:rich>
          </c:tx>
          <c:overlay val="0"/>
        </c:title>
        <c:numFmt formatCode="General" sourceLinked="0"/>
        <c:majorTickMark val="out"/>
        <c:minorTickMark val="out"/>
        <c:tickLblPos val="nextTo"/>
        <c:crossAx val="64143360"/>
        <c:crosses val="autoZero"/>
        <c:auto val="1"/>
        <c:lblAlgn val="ctr"/>
        <c:lblOffset val="100"/>
        <c:tickLblSkip val="5"/>
        <c:tickMarkSkip val="2"/>
        <c:noMultiLvlLbl val="0"/>
      </c:catAx>
      <c:valAx>
        <c:axId val="64143360"/>
        <c:scaling>
          <c:orientation val="minMax"/>
          <c:max val="6"/>
        </c:scaling>
        <c:delete val="0"/>
        <c:axPos val="l"/>
        <c:majorGridlines/>
        <c:numFmt formatCode="General" sourceLinked="1"/>
        <c:majorTickMark val="out"/>
        <c:minorTickMark val="none"/>
        <c:tickLblPos val="nextTo"/>
        <c:crossAx val="64141184"/>
        <c:crossesAt val="1"/>
        <c:crossBetween val="midCat"/>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Session</a:t>
            </a:r>
            <a:r>
              <a:rPr lang="en-US" baseline="0"/>
              <a:t> Time vs Accuracy Rating</a:t>
            </a:r>
            <a:endParaRPr lang="en-US"/>
          </a:p>
        </c:rich>
      </c:tx>
      <c:overlay val="0"/>
    </c:title>
    <c:autoTitleDeleted val="0"/>
    <c:plotArea>
      <c:layout>
        <c:manualLayout>
          <c:layoutTarget val="inner"/>
          <c:xMode val="edge"/>
          <c:yMode val="edge"/>
          <c:x val="5.4416816319012809E-2"/>
          <c:y val="3.2579506563914042E-2"/>
          <c:w val="0.9123850746726837"/>
          <c:h val="0.82472513719155949"/>
        </c:manualLayout>
      </c:layout>
      <c:lineChart>
        <c:grouping val="standard"/>
        <c:varyColors val="0"/>
        <c:ser>
          <c:idx val="0"/>
          <c:order val="0"/>
          <c:tx>
            <c:strRef>
              <c:f>'Session time short to long'!$A$1</c:f>
              <c:strCache>
                <c:ptCount val="1"/>
                <c:pt idx="0">
                  <c:v>Session Time (Min)</c:v>
                </c:pt>
              </c:strCache>
            </c:strRef>
          </c:tx>
          <c:val>
            <c:numRef>
              <c:f>'Session time short to long'!$A$2:$A$51</c:f>
              <c:numCache>
                <c:formatCode>General</c:formatCode>
                <c:ptCount val="50"/>
                <c:pt idx="0">
                  <c:v>14</c:v>
                </c:pt>
                <c:pt idx="1">
                  <c:v>16</c:v>
                </c:pt>
                <c:pt idx="2">
                  <c:v>17</c:v>
                </c:pt>
                <c:pt idx="3">
                  <c:v>17</c:v>
                </c:pt>
                <c:pt idx="4">
                  <c:v>18</c:v>
                </c:pt>
                <c:pt idx="5">
                  <c:v>18</c:v>
                </c:pt>
                <c:pt idx="6">
                  <c:v>21</c:v>
                </c:pt>
                <c:pt idx="7">
                  <c:v>22</c:v>
                </c:pt>
                <c:pt idx="8">
                  <c:v>22</c:v>
                </c:pt>
                <c:pt idx="9">
                  <c:v>22</c:v>
                </c:pt>
                <c:pt idx="10">
                  <c:v>22</c:v>
                </c:pt>
                <c:pt idx="11">
                  <c:v>23</c:v>
                </c:pt>
                <c:pt idx="12">
                  <c:v>25</c:v>
                </c:pt>
                <c:pt idx="13">
                  <c:v>25</c:v>
                </c:pt>
                <c:pt idx="14">
                  <c:v>25</c:v>
                </c:pt>
                <c:pt idx="15">
                  <c:v>25</c:v>
                </c:pt>
                <c:pt idx="16">
                  <c:v>26</c:v>
                </c:pt>
                <c:pt idx="17">
                  <c:v>27</c:v>
                </c:pt>
                <c:pt idx="18">
                  <c:v>28</c:v>
                </c:pt>
                <c:pt idx="19">
                  <c:v>28</c:v>
                </c:pt>
                <c:pt idx="20">
                  <c:v>28</c:v>
                </c:pt>
                <c:pt idx="21">
                  <c:v>28</c:v>
                </c:pt>
                <c:pt idx="22">
                  <c:v>28</c:v>
                </c:pt>
                <c:pt idx="23">
                  <c:v>29</c:v>
                </c:pt>
                <c:pt idx="24">
                  <c:v>29</c:v>
                </c:pt>
                <c:pt idx="25">
                  <c:v>30</c:v>
                </c:pt>
                <c:pt idx="26">
                  <c:v>31</c:v>
                </c:pt>
                <c:pt idx="27">
                  <c:v>31</c:v>
                </c:pt>
                <c:pt idx="28">
                  <c:v>31</c:v>
                </c:pt>
                <c:pt idx="29">
                  <c:v>33</c:v>
                </c:pt>
                <c:pt idx="30">
                  <c:v>33</c:v>
                </c:pt>
                <c:pt idx="31">
                  <c:v>33</c:v>
                </c:pt>
                <c:pt idx="32">
                  <c:v>35</c:v>
                </c:pt>
                <c:pt idx="33">
                  <c:v>35</c:v>
                </c:pt>
                <c:pt idx="34">
                  <c:v>36</c:v>
                </c:pt>
                <c:pt idx="35">
                  <c:v>36</c:v>
                </c:pt>
                <c:pt idx="36">
                  <c:v>36</c:v>
                </c:pt>
                <c:pt idx="37">
                  <c:v>37</c:v>
                </c:pt>
                <c:pt idx="38">
                  <c:v>37</c:v>
                </c:pt>
                <c:pt idx="39">
                  <c:v>38</c:v>
                </c:pt>
                <c:pt idx="40">
                  <c:v>38</c:v>
                </c:pt>
                <c:pt idx="41">
                  <c:v>41</c:v>
                </c:pt>
                <c:pt idx="42">
                  <c:v>42</c:v>
                </c:pt>
                <c:pt idx="43">
                  <c:v>43</c:v>
                </c:pt>
                <c:pt idx="44">
                  <c:v>44</c:v>
                </c:pt>
                <c:pt idx="45">
                  <c:v>54</c:v>
                </c:pt>
                <c:pt idx="46">
                  <c:v>55</c:v>
                </c:pt>
                <c:pt idx="47">
                  <c:v>57</c:v>
                </c:pt>
                <c:pt idx="48">
                  <c:v>59</c:v>
                </c:pt>
                <c:pt idx="49">
                  <c:v>60</c:v>
                </c:pt>
              </c:numCache>
            </c:numRef>
          </c:val>
          <c:smooth val="0"/>
          <c:extLst>
            <c:ext xmlns:c16="http://schemas.microsoft.com/office/drawing/2014/chart" uri="{C3380CC4-5D6E-409C-BE32-E72D297353CC}">
              <c16:uniqueId val="{00000000-EFA8-2E41-977C-7B5AFC793A4B}"/>
            </c:ext>
          </c:extLst>
        </c:ser>
        <c:ser>
          <c:idx val="1"/>
          <c:order val="1"/>
          <c:tx>
            <c:strRef>
              <c:f>'Session time short to long'!$B$1</c:f>
              <c:strCache>
                <c:ptCount val="1"/>
                <c:pt idx="0">
                  <c:v>Overall Rating</c:v>
                </c:pt>
              </c:strCache>
            </c:strRef>
          </c:tx>
          <c:val>
            <c:numRef>
              <c:f>'Session time short to long'!$B$2:$B$51</c:f>
              <c:numCache>
                <c:formatCode>General</c:formatCode>
                <c:ptCount val="50"/>
                <c:pt idx="0">
                  <c:v>6</c:v>
                </c:pt>
                <c:pt idx="1">
                  <c:v>4</c:v>
                </c:pt>
                <c:pt idx="2">
                  <c:v>4</c:v>
                </c:pt>
                <c:pt idx="3">
                  <c:v>6</c:v>
                </c:pt>
                <c:pt idx="4">
                  <c:v>4</c:v>
                </c:pt>
                <c:pt idx="5">
                  <c:v>3</c:v>
                </c:pt>
                <c:pt idx="6">
                  <c:v>5</c:v>
                </c:pt>
                <c:pt idx="7">
                  <c:v>4</c:v>
                </c:pt>
                <c:pt idx="8">
                  <c:v>6</c:v>
                </c:pt>
                <c:pt idx="9">
                  <c:v>5</c:v>
                </c:pt>
                <c:pt idx="10">
                  <c:v>5</c:v>
                </c:pt>
                <c:pt idx="11">
                  <c:v>6</c:v>
                </c:pt>
                <c:pt idx="12">
                  <c:v>6</c:v>
                </c:pt>
                <c:pt idx="13">
                  <c:v>5</c:v>
                </c:pt>
                <c:pt idx="14">
                  <c:v>5</c:v>
                </c:pt>
                <c:pt idx="15">
                  <c:v>5</c:v>
                </c:pt>
                <c:pt idx="16">
                  <c:v>4</c:v>
                </c:pt>
                <c:pt idx="17">
                  <c:v>5</c:v>
                </c:pt>
                <c:pt idx="18">
                  <c:v>6</c:v>
                </c:pt>
                <c:pt idx="19">
                  <c:v>5</c:v>
                </c:pt>
                <c:pt idx="20">
                  <c:v>6</c:v>
                </c:pt>
                <c:pt idx="21">
                  <c:v>4</c:v>
                </c:pt>
                <c:pt idx="22">
                  <c:v>6</c:v>
                </c:pt>
                <c:pt idx="23">
                  <c:v>5</c:v>
                </c:pt>
                <c:pt idx="24">
                  <c:v>5</c:v>
                </c:pt>
                <c:pt idx="25">
                  <c:v>5</c:v>
                </c:pt>
                <c:pt idx="26">
                  <c:v>6</c:v>
                </c:pt>
                <c:pt idx="27">
                  <c:v>5</c:v>
                </c:pt>
                <c:pt idx="28">
                  <c:v>6</c:v>
                </c:pt>
                <c:pt idx="29">
                  <c:v>2</c:v>
                </c:pt>
                <c:pt idx="30">
                  <c:v>5</c:v>
                </c:pt>
                <c:pt idx="31">
                  <c:v>5</c:v>
                </c:pt>
                <c:pt idx="32">
                  <c:v>4</c:v>
                </c:pt>
                <c:pt idx="33">
                  <c:v>5</c:v>
                </c:pt>
                <c:pt idx="34">
                  <c:v>5</c:v>
                </c:pt>
                <c:pt idx="35">
                  <c:v>6</c:v>
                </c:pt>
                <c:pt idx="36">
                  <c:v>5</c:v>
                </c:pt>
                <c:pt idx="37">
                  <c:v>5</c:v>
                </c:pt>
                <c:pt idx="38">
                  <c:v>6</c:v>
                </c:pt>
                <c:pt idx="39">
                  <c:v>6</c:v>
                </c:pt>
                <c:pt idx="40">
                  <c:v>6</c:v>
                </c:pt>
                <c:pt idx="41">
                  <c:v>5</c:v>
                </c:pt>
                <c:pt idx="42">
                  <c:v>6</c:v>
                </c:pt>
                <c:pt idx="43">
                  <c:v>5</c:v>
                </c:pt>
                <c:pt idx="44">
                  <c:v>5</c:v>
                </c:pt>
                <c:pt idx="45">
                  <c:v>6</c:v>
                </c:pt>
                <c:pt idx="46">
                  <c:v>6</c:v>
                </c:pt>
                <c:pt idx="47">
                  <c:v>6</c:v>
                </c:pt>
                <c:pt idx="48">
                  <c:v>5</c:v>
                </c:pt>
                <c:pt idx="49">
                  <c:v>5</c:v>
                </c:pt>
              </c:numCache>
            </c:numRef>
          </c:val>
          <c:smooth val="0"/>
          <c:extLst>
            <c:ext xmlns:c16="http://schemas.microsoft.com/office/drawing/2014/chart" uri="{C3380CC4-5D6E-409C-BE32-E72D297353CC}">
              <c16:uniqueId val="{00000001-EFA8-2E41-977C-7B5AFC793A4B}"/>
            </c:ext>
          </c:extLst>
        </c:ser>
        <c:dLbls>
          <c:showLegendKey val="0"/>
          <c:showVal val="0"/>
          <c:showCatName val="0"/>
          <c:showSerName val="0"/>
          <c:showPercent val="0"/>
          <c:showBubbleSize val="0"/>
        </c:dLbls>
        <c:marker val="1"/>
        <c:smooth val="0"/>
        <c:axId val="65627648"/>
        <c:axId val="65629568"/>
      </c:lineChart>
      <c:catAx>
        <c:axId val="65627648"/>
        <c:scaling>
          <c:orientation val="minMax"/>
        </c:scaling>
        <c:delete val="0"/>
        <c:axPos val="b"/>
        <c:majorTickMark val="out"/>
        <c:minorTickMark val="none"/>
        <c:tickLblPos val="nextTo"/>
        <c:crossAx val="65629568"/>
        <c:crosses val="autoZero"/>
        <c:auto val="1"/>
        <c:lblAlgn val="ctr"/>
        <c:lblOffset val="100"/>
        <c:noMultiLvlLbl val="0"/>
      </c:catAx>
      <c:valAx>
        <c:axId val="65629568"/>
        <c:scaling>
          <c:orientation val="minMax"/>
          <c:max val="65"/>
          <c:min val="0"/>
        </c:scaling>
        <c:delete val="0"/>
        <c:axPos val="l"/>
        <c:majorGridlines/>
        <c:numFmt formatCode="General" sourceLinked="1"/>
        <c:majorTickMark val="out"/>
        <c:minorTickMark val="in"/>
        <c:tickLblPos val="nextTo"/>
        <c:crossAx val="65627648"/>
        <c:crosses val="autoZero"/>
        <c:crossBetween val="between"/>
      </c:valAx>
    </c:plotArea>
    <c:legend>
      <c:legendPos val="r"/>
      <c:layout>
        <c:manualLayout>
          <c:xMode val="edge"/>
          <c:yMode val="edge"/>
          <c:x val="0.24939571150097589"/>
          <c:y val="0.95277232285183822"/>
          <c:w val="0.4075243664717349"/>
          <c:h val="4.5009725098523572E-2"/>
        </c:manualLayout>
      </c:layout>
      <c:overlay val="0"/>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F1FE993-6196-48A1-8D65-9AFDE89F86E3}" type="datetimeFigureOut">
              <a:rPr lang="en-US" smtClean="0"/>
              <a:pPr/>
              <a:t>11/21/19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8472567-4186-48F4-A2A7-E147F001852D}"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1FFF48F2-4138-4704-999F-0DD184BEA7E9}" type="datetimeFigureOut">
              <a:rPr lang="en-US" smtClean="0"/>
              <a:pPr/>
              <a:t>11/21/19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F6CC47AD-2CA6-4A80-A2ED-B49F0D913E3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FFF48F2-4138-4704-999F-0DD184BEA7E9}" type="datetimeFigureOut">
              <a:rPr lang="en-US" smtClean="0"/>
              <a:pPr/>
              <a:t>11/21/19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CC47AD-2CA6-4A80-A2ED-B49F0D913E3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FFF48F2-4138-4704-999F-0DD184BEA7E9}" type="datetimeFigureOut">
              <a:rPr lang="en-US" smtClean="0"/>
              <a:pPr/>
              <a:t>11/21/19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CC47AD-2CA6-4A80-A2ED-B49F0D913E3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FFF48F2-4138-4704-999F-0DD184BEA7E9}" type="datetimeFigureOut">
              <a:rPr lang="en-US" smtClean="0"/>
              <a:pPr/>
              <a:t>11/21/19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CC47AD-2CA6-4A80-A2ED-B49F0D913E3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FFF48F2-4138-4704-999F-0DD184BEA7E9}" type="datetimeFigureOut">
              <a:rPr lang="en-US" smtClean="0"/>
              <a:pPr/>
              <a:t>11/21/19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CC47AD-2CA6-4A80-A2ED-B49F0D913E3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FFF48F2-4138-4704-999F-0DD184BEA7E9}" type="datetimeFigureOut">
              <a:rPr lang="en-US" smtClean="0"/>
              <a:pPr/>
              <a:t>11/21/19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CC47AD-2CA6-4A80-A2ED-B49F0D913E3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FFF48F2-4138-4704-999F-0DD184BEA7E9}" type="datetimeFigureOut">
              <a:rPr lang="en-US" smtClean="0"/>
              <a:pPr/>
              <a:t>11/21/19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CC47AD-2CA6-4A80-A2ED-B49F0D913E3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1FFF48F2-4138-4704-999F-0DD184BEA7E9}" type="datetimeFigureOut">
              <a:rPr lang="en-US" smtClean="0"/>
              <a:pPr/>
              <a:t>11/21/19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CC47AD-2CA6-4A80-A2ED-B49F0D913E3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FF48F2-4138-4704-999F-0DD184BEA7E9}" type="datetimeFigureOut">
              <a:rPr lang="en-US" smtClean="0"/>
              <a:pPr/>
              <a:t>11/21/19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CC47AD-2CA6-4A80-A2ED-B49F0D913E3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FFF48F2-4138-4704-999F-0DD184BEA7E9}" type="datetimeFigureOut">
              <a:rPr lang="en-US" smtClean="0"/>
              <a:pPr/>
              <a:t>11/21/19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CC47AD-2CA6-4A80-A2ED-B49F0D913E3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FFF48F2-4138-4704-999F-0DD184BEA7E9}" type="datetimeFigureOut">
              <a:rPr lang="en-US" smtClean="0"/>
              <a:pPr/>
              <a:t>11/21/19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F6CC47AD-2CA6-4A80-A2ED-B49F0D913E3A}"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FFF48F2-4138-4704-999F-0DD184BEA7E9}" type="datetimeFigureOut">
              <a:rPr lang="en-US" smtClean="0"/>
              <a:pPr/>
              <a:t>11/21/19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6CC47AD-2CA6-4A80-A2ED-B49F0D913E3A}"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8" Type="http://schemas.openxmlformats.org/officeDocument/2006/relationships/image" Target="cid:41942FCA-EA17-43AA-988A-3EBFE0040D24@gateway.2wire.net" TargetMode="External"/><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cid:image99716865-2AAE-4F84-BA1A-9FCE3B8923FA" TargetMode="External"/><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cid:41942FCA-EA17-43AA-988A-3EBFE0040D24@gateway.2wire.net" TargetMode="External"/><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76400"/>
            <a:ext cx="7620000" cy="3962400"/>
          </a:xfrm>
        </p:spPr>
        <p:txBody>
          <a:bodyPr>
            <a:noAutofit/>
          </a:bodyPr>
          <a:lstStyle/>
          <a:p>
            <a:pPr algn="ctr"/>
            <a:r>
              <a:rPr lang="en-US" sz="3600" dirty="0">
                <a:solidFill>
                  <a:schemeClr val="tx1"/>
                </a:solidFill>
              </a:rPr>
              <a:t>A Mixed Methods Exploratory Study </a:t>
            </a:r>
            <a:br>
              <a:rPr lang="en-US" sz="3600" dirty="0">
                <a:solidFill>
                  <a:schemeClr val="tx1"/>
                </a:solidFill>
              </a:rPr>
            </a:br>
            <a:r>
              <a:rPr lang="en-US" sz="3600" dirty="0">
                <a:solidFill>
                  <a:schemeClr val="tx1"/>
                </a:solidFill>
              </a:rPr>
              <a:t>of Alleged </a:t>
            </a:r>
            <a:br>
              <a:rPr lang="en-US" sz="3600" dirty="0">
                <a:solidFill>
                  <a:schemeClr val="tx1"/>
                </a:solidFill>
              </a:rPr>
            </a:br>
            <a:r>
              <a:rPr lang="en-US" sz="3600" dirty="0">
                <a:solidFill>
                  <a:schemeClr val="tx1"/>
                </a:solidFill>
              </a:rPr>
              <a:t>Telepathic Interspecies Communication </a:t>
            </a:r>
            <a:br>
              <a:rPr lang="en-US" sz="3600" dirty="0">
                <a:solidFill>
                  <a:schemeClr val="tx1"/>
                </a:solidFill>
              </a:rPr>
            </a:br>
            <a:r>
              <a:rPr lang="en-US" sz="3600" dirty="0">
                <a:solidFill>
                  <a:schemeClr val="tx1"/>
                </a:solidFill>
              </a:rPr>
              <a:t>with Domestic Dogs </a:t>
            </a:r>
            <a:br>
              <a:rPr lang="en-US" sz="3600" dirty="0">
                <a:solidFill>
                  <a:schemeClr val="tx1"/>
                </a:solidFill>
              </a:rPr>
            </a:br>
            <a:r>
              <a:rPr lang="en-US" sz="3600" dirty="0">
                <a:solidFill>
                  <a:schemeClr val="tx1"/>
                </a:solidFill>
              </a:rPr>
              <a:t>(</a:t>
            </a:r>
            <a:r>
              <a:rPr lang="en-US" sz="3600" i="1" dirty="0" err="1">
                <a:solidFill>
                  <a:schemeClr val="tx1"/>
                </a:solidFill>
              </a:rPr>
              <a:t>Canis</a:t>
            </a:r>
            <a:r>
              <a:rPr lang="en-US" sz="3600" i="1" dirty="0">
                <a:solidFill>
                  <a:schemeClr val="tx1"/>
                </a:solidFill>
              </a:rPr>
              <a:t> lupus </a:t>
            </a:r>
            <a:r>
              <a:rPr lang="en-US" sz="3600" i="1" dirty="0" err="1">
                <a:solidFill>
                  <a:schemeClr val="tx1"/>
                </a:solidFill>
              </a:rPr>
              <a:t>familiaris</a:t>
            </a:r>
            <a:r>
              <a:rPr lang="en-US" sz="3600" dirty="0">
                <a:solidFill>
                  <a:schemeClr val="tx1"/>
                </a:solidFill>
              </a:rPr>
              <a:t>)</a:t>
            </a:r>
            <a:br>
              <a:rPr lang="en-US" sz="3600" dirty="0">
                <a:solidFill>
                  <a:schemeClr val="tx1"/>
                </a:solidFill>
              </a:rPr>
            </a:br>
            <a:br>
              <a:rPr lang="en-US" sz="3600" dirty="0">
                <a:solidFill>
                  <a:schemeClr val="tx1"/>
                </a:solidFill>
              </a:rPr>
            </a:br>
            <a:r>
              <a:rPr lang="en-US" sz="3600" dirty="0">
                <a:solidFill>
                  <a:schemeClr val="tx1"/>
                </a:solidFill>
              </a:rPr>
              <a:t>Deborah L Erickson, PhD</a:t>
            </a:r>
          </a:p>
        </p:txBody>
      </p:sp>
      <p:pic>
        <p:nvPicPr>
          <p:cNvPr id="3" name="Picture 2" descr="Cooper cropped.jpg"/>
          <p:cNvPicPr>
            <a:picLocks noChangeAspect="1"/>
          </p:cNvPicPr>
          <p:nvPr/>
        </p:nvPicPr>
        <p:blipFill>
          <a:blip r:embed="rId2" cstate="print"/>
          <a:stretch>
            <a:fillRect/>
          </a:stretch>
        </p:blipFill>
        <p:spPr>
          <a:xfrm>
            <a:off x="228600" y="4800600"/>
            <a:ext cx="1993756" cy="1837944"/>
          </a:xfrm>
          <a:prstGeom prst="rect">
            <a:avLst/>
          </a:prstGeom>
        </p:spPr>
      </p:pic>
      <p:pic>
        <p:nvPicPr>
          <p:cNvPr id="4" name="Picture 3" descr="Sadie.jpg"/>
          <p:cNvPicPr>
            <a:picLocks noChangeAspect="1"/>
          </p:cNvPicPr>
          <p:nvPr/>
        </p:nvPicPr>
        <p:blipFill>
          <a:blip r:embed="rId3" cstate="print"/>
          <a:stretch>
            <a:fillRect/>
          </a:stretch>
        </p:blipFill>
        <p:spPr>
          <a:xfrm>
            <a:off x="7162800" y="4648200"/>
            <a:ext cx="1981200" cy="1981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a:t>
            </a:r>
          </a:p>
        </p:txBody>
      </p:sp>
      <p:sp>
        <p:nvSpPr>
          <p:cNvPr id="3" name="Content Placeholder 2"/>
          <p:cNvSpPr>
            <a:spLocks noGrp="1"/>
          </p:cNvSpPr>
          <p:nvPr>
            <p:ph idx="1"/>
          </p:nvPr>
        </p:nvSpPr>
        <p:spPr/>
        <p:txBody>
          <a:bodyPr>
            <a:normAutofit/>
          </a:bodyPr>
          <a:lstStyle/>
          <a:p>
            <a:r>
              <a:rPr lang="en-US" dirty="0"/>
              <a:t>Guardians asked to rate accuracy of information telepathically received on a 1 (low accuracy) to 6 (high accuracy) Likert scale:</a:t>
            </a:r>
          </a:p>
          <a:p>
            <a:endParaRPr lang="en-US" sz="2400" dirty="0"/>
          </a:p>
          <a:p>
            <a:endParaRPr lang="en-US" sz="2400" dirty="0"/>
          </a:p>
          <a:p>
            <a:endParaRPr lang="en-US" sz="2400" dirty="0"/>
          </a:p>
          <a:p>
            <a:endParaRPr lang="en-US" sz="2400" b="1" dirty="0"/>
          </a:p>
          <a:p>
            <a:pPr algn="ctr">
              <a:buNone/>
            </a:pPr>
            <a:r>
              <a:rPr lang="en-US" sz="2800" b="1" dirty="0"/>
              <a:t>Average accuracy rate </a:t>
            </a:r>
          </a:p>
          <a:p>
            <a:pPr algn="ctr">
              <a:buNone/>
            </a:pPr>
            <a:r>
              <a:rPr lang="en-US" sz="2800" b="1" dirty="0"/>
              <a:t>across 50 sessions:   5.12</a:t>
            </a:r>
          </a:p>
          <a:p>
            <a:pPr>
              <a:buNone/>
            </a:pPr>
            <a:endParaRPr lang="en-US" dirty="0"/>
          </a:p>
        </p:txBody>
      </p:sp>
      <p:graphicFrame>
        <p:nvGraphicFramePr>
          <p:cNvPr id="4" name="Table 3"/>
          <p:cNvGraphicFramePr>
            <a:graphicFrameLocks noGrp="1"/>
          </p:cNvGraphicFramePr>
          <p:nvPr/>
        </p:nvGraphicFramePr>
        <p:xfrm>
          <a:off x="457200" y="3657600"/>
          <a:ext cx="8153400" cy="957298"/>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20000"/>
                    </a:ext>
                  </a:extLst>
                </a:gridCol>
                <a:gridCol w="612949">
                  <a:extLst>
                    <a:ext uri="{9D8B030D-6E8A-4147-A177-3AD203B41FA5}">
                      <a16:colId xmlns:a16="http://schemas.microsoft.com/office/drawing/2014/main" val="20001"/>
                    </a:ext>
                  </a:extLst>
                </a:gridCol>
                <a:gridCol w="2015951">
                  <a:extLst>
                    <a:ext uri="{9D8B030D-6E8A-4147-A177-3AD203B41FA5}">
                      <a16:colId xmlns:a16="http://schemas.microsoft.com/office/drawing/2014/main" val="20002"/>
                    </a:ext>
                  </a:extLst>
                </a:gridCol>
                <a:gridCol w="2015951">
                  <a:extLst>
                    <a:ext uri="{9D8B030D-6E8A-4147-A177-3AD203B41FA5}">
                      <a16:colId xmlns:a16="http://schemas.microsoft.com/office/drawing/2014/main" val="20003"/>
                    </a:ext>
                  </a:extLst>
                </a:gridCol>
                <a:gridCol w="701849">
                  <a:extLst>
                    <a:ext uri="{9D8B030D-6E8A-4147-A177-3AD203B41FA5}">
                      <a16:colId xmlns:a16="http://schemas.microsoft.com/office/drawing/2014/main" val="20004"/>
                    </a:ext>
                  </a:extLst>
                </a:gridCol>
                <a:gridCol w="1358900">
                  <a:extLst>
                    <a:ext uri="{9D8B030D-6E8A-4147-A177-3AD203B41FA5}">
                      <a16:colId xmlns:a16="http://schemas.microsoft.com/office/drawing/2014/main" val="20005"/>
                    </a:ext>
                  </a:extLst>
                </a:gridCol>
              </a:tblGrid>
              <a:tr h="225778">
                <a:tc>
                  <a:txBody>
                    <a:bodyPr/>
                    <a:lstStyle/>
                    <a:p>
                      <a:pPr marL="0" marR="0" algn="ctr">
                        <a:spcBef>
                          <a:spcPts val="0"/>
                        </a:spcBef>
                        <a:spcAft>
                          <a:spcPts val="0"/>
                        </a:spcAft>
                        <a:tabLst>
                          <a:tab pos="457200" algn="l"/>
                          <a:tab pos="5943600" algn="r"/>
                        </a:tabLst>
                      </a:pPr>
                      <a:r>
                        <a:rPr lang="en-US" sz="1100" dirty="0">
                          <a:latin typeface="Times New Roman"/>
                          <a:ea typeface="Calibri"/>
                          <a:cs typeface="Times New Roman"/>
                        </a:rPr>
                        <a:t>1</a:t>
                      </a:r>
                      <a:endParaRPr lang="en-US" sz="1100" dirty="0">
                        <a:latin typeface="Calibri"/>
                        <a:ea typeface="Calibri"/>
                        <a:cs typeface="Times New Roman"/>
                      </a:endParaRPr>
                    </a:p>
                  </a:txBody>
                  <a:tcPr marL="68580" marR="68580" marT="0" marB="0"/>
                </a:tc>
                <a:tc>
                  <a:txBody>
                    <a:bodyPr/>
                    <a:lstStyle/>
                    <a:p>
                      <a:pPr marL="0" marR="0" algn="ctr">
                        <a:spcBef>
                          <a:spcPts val="0"/>
                        </a:spcBef>
                        <a:spcAft>
                          <a:spcPts val="0"/>
                        </a:spcAft>
                        <a:tabLst>
                          <a:tab pos="457200" algn="l"/>
                          <a:tab pos="5943600" algn="r"/>
                        </a:tabLst>
                      </a:pPr>
                      <a:r>
                        <a:rPr lang="en-US" sz="1100" dirty="0">
                          <a:latin typeface="Times New Roman"/>
                          <a:ea typeface="Calibri"/>
                          <a:cs typeface="Times New Roman"/>
                        </a:rPr>
                        <a:t>2</a:t>
                      </a:r>
                      <a:endParaRPr lang="en-US" sz="1100" dirty="0">
                        <a:latin typeface="Calibri"/>
                        <a:ea typeface="Calibri"/>
                        <a:cs typeface="Times New Roman"/>
                      </a:endParaRPr>
                    </a:p>
                  </a:txBody>
                  <a:tcPr marL="68580" marR="68580" marT="0" marB="0"/>
                </a:tc>
                <a:tc>
                  <a:txBody>
                    <a:bodyPr/>
                    <a:lstStyle/>
                    <a:p>
                      <a:pPr marL="0" marR="0" algn="ctr">
                        <a:spcBef>
                          <a:spcPts val="0"/>
                        </a:spcBef>
                        <a:spcAft>
                          <a:spcPts val="0"/>
                        </a:spcAft>
                        <a:tabLst>
                          <a:tab pos="457200" algn="l"/>
                          <a:tab pos="5943600" algn="r"/>
                        </a:tabLst>
                      </a:pPr>
                      <a:r>
                        <a:rPr lang="en-US" sz="1100">
                          <a:latin typeface="Times New Roman"/>
                          <a:ea typeface="Calibri"/>
                          <a:cs typeface="Times New Roman"/>
                        </a:rPr>
                        <a:t>3</a:t>
                      </a:r>
                      <a:endParaRPr lang="en-US" sz="1100">
                        <a:latin typeface="Calibri"/>
                        <a:ea typeface="Calibri"/>
                        <a:cs typeface="Times New Roman"/>
                      </a:endParaRPr>
                    </a:p>
                  </a:txBody>
                  <a:tcPr marL="68580" marR="68580" marT="0" marB="0"/>
                </a:tc>
                <a:tc>
                  <a:txBody>
                    <a:bodyPr/>
                    <a:lstStyle/>
                    <a:p>
                      <a:pPr marL="0" marR="0" algn="ctr">
                        <a:spcBef>
                          <a:spcPts val="0"/>
                        </a:spcBef>
                        <a:spcAft>
                          <a:spcPts val="0"/>
                        </a:spcAft>
                        <a:tabLst>
                          <a:tab pos="457200" algn="l"/>
                          <a:tab pos="5943600" algn="r"/>
                        </a:tabLst>
                      </a:pPr>
                      <a:r>
                        <a:rPr lang="en-US" sz="1100">
                          <a:latin typeface="Times New Roman"/>
                          <a:ea typeface="Calibri"/>
                          <a:cs typeface="Times New Roman"/>
                        </a:rPr>
                        <a:t>4</a:t>
                      </a:r>
                      <a:endParaRPr lang="en-US" sz="1100">
                        <a:latin typeface="Calibri"/>
                        <a:ea typeface="Calibri"/>
                        <a:cs typeface="Times New Roman"/>
                      </a:endParaRPr>
                    </a:p>
                  </a:txBody>
                  <a:tcPr marL="68580" marR="68580" marT="0" marB="0"/>
                </a:tc>
                <a:tc>
                  <a:txBody>
                    <a:bodyPr/>
                    <a:lstStyle/>
                    <a:p>
                      <a:pPr marL="0" marR="0" algn="ctr">
                        <a:spcBef>
                          <a:spcPts val="0"/>
                        </a:spcBef>
                        <a:spcAft>
                          <a:spcPts val="0"/>
                        </a:spcAft>
                        <a:tabLst>
                          <a:tab pos="457200" algn="l"/>
                          <a:tab pos="5943600" algn="r"/>
                        </a:tabLst>
                      </a:pPr>
                      <a:r>
                        <a:rPr lang="en-US" sz="1100">
                          <a:latin typeface="Times New Roman"/>
                          <a:ea typeface="Calibri"/>
                          <a:cs typeface="Times New Roman"/>
                        </a:rPr>
                        <a:t>5</a:t>
                      </a:r>
                      <a:endParaRPr lang="en-US" sz="1100">
                        <a:latin typeface="Calibri"/>
                        <a:ea typeface="Calibri"/>
                        <a:cs typeface="Times New Roman"/>
                      </a:endParaRPr>
                    </a:p>
                  </a:txBody>
                  <a:tcPr marL="68580" marR="68580" marT="0" marB="0"/>
                </a:tc>
                <a:tc>
                  <a:txBody>
                    <a:bodyPr/>
                    <a:lstStyle/>
                    <a:p>
                      <a:pPr marL="0" marR="0" algn="ctr">
                        <a:spcBef>
                          <a:spcPts val="0"/>
                        </a:spcBef>
                        <a:spcAft>
                          <a:spcPts val="0"/>
                        </a:spcAft>
                        <a:tabLst>
                          <a:tab pos="457200" algn="l"/>
                          <a:tab pos="5943600" algn="r"/>
                        </a:tabLst>
                      </a:pPr>
                      <a:r>
                        <a:rPr lang="en-US" sz="1100">
                          <a:latin typeface="Times New Roman"/>
                          <a:ea typeface="Calibri"/>
                          <a:cs typeface="Times New Roman"/>
                        </a:rPr>
                        <a:t>6</a:t>
                      </a:r>
                      <a:endParaRPr lang="en-US" sz="1100">
                        <a:latin typeface="Calibri"/>
                        <a:ea typeface="Calibri"/>
                        <a:cs typeface="Times New Roman"/>
                      </a:endParaRPr>
                    </a:p>
                  </a:txBody>
                  <a:tcPr marL="68580" marR="68580" marT="0" marB="0"/>
                </a:tc>
                <a:extLst>
                  <a:ext uri="{0D108BD9-81ED-4DB2-BD59-A6C34878D82A}">
                    <a16:rowId xmlns:a16="http://schemas.microsoft.com/office/drawing/2014/main" val="10000"/>
                  </a:ext>
                </a:extLst>
              </a:tr>
              <a:tr h="536222">
                <a:tc>
                  <a:txBody>
                    <a:bodyPr/>
                    <a:lstStyle/>
                    <a:p>
                      <a:pPr marL="0" marR="0" algn="ctr">
                        <a:spcBef>
                          <a:spcPts val="0"/>
                        </a:spcBef>
                        <a:spcAft>
                          <a:spcPts val="0"/>
                        </a:spcAft>
                        <a:tabLst>
                          <a:tab pos="457200" algn="l"/>
                          <a:tab pos="5943600" algn="r"/>
                        </a:tabLst>
                      </a:pPr>
                      <a:r>
                        <a:rPr lang="en-US" sz="2400" dirty="0">
                          <a:latin typeface="Times New Roman"/>
                          <a:ea typeface="Calibri"/>
                          <a:cs typeface="Times New Roman"/>
                        </a:rPr>
                        <a:t>Entirely Inaccurate</a:t>
                      </a:r>
                      <a:endParaRPr lang="en-US" sz="2400" dirty="0">
                        <a:latin typeface="Calibri"/>
                        <a:ea typeface="Calibri"/>
                        <a:cs typeface="Times New Roman"/>
                      </a:endParaRPr>
                    </a:p>
                  </a:txBody>
                  <a:tcPr marL="68580" marR="68580" marT="0" marB="0"/>
                </a:tc>
                <a:tc>
                  <a:txBody>
                    <a:bodyPr/>
                    <a:lstStyle/>
                    <a:p>
                      <a:pPr marL="0" marR="0" algn="ctr">
                        <a:spcBef>
                          <a:spcPts val="0"/>
                        </a:spcBef>
                        <a:spcAft>
                          <a:spcPts val="0"/>
                        </a:spcAft>
                        <a:tabLst>
                          <a:tab pos="457200" algn="l"/>
                          <a:tab pos="5943600" algn="r"/>
                        </a:tabLst>
                      </a:pPr>
                      <a:endParaRPr lang="en-US" sz="2400" dirty="0">
                        <a:latin typeface="Times New Roman"/>
                        <a:ea typeface="Calibri"/>
                        <a:cs typeface="Times New Roman"/>
                      </a:endParaRPr>
                    </a:p>
                  </a:txBody>
                  <a:tcPr marL="68580" marR="68580" marT="0" marB="0"/>
                </a:tc>
                <a:tc>
                  <a:txBody>
                    <a:bodyPr/>
                    <a:lstStyle/>
                    <a:p>
                      <a:pPr marL="0" marR="0" algn="ctr">
                        <a:spcBef>
                          <a:spcPts val="0"/>
                        </a:spcBef>
                        <a:spcAft>
                          <a:spcPts val="0"/>
                        </a:spcAft>
                        <a:tabLst>
                          <a:tab pos="457200" algn="l"/>
                          <a:tab pos="5943600" algn="r"/>
                        </a:tabLst>
                      </a:pPr>
                      <a:r>
                        <a:rPr lang="en-US" sz="2400" dirty="0">
                          <a:latin typeface="Times New Roman"/>
                          <a:ea typeface="Calibri"/>
                          <a:cs typeface="Times New Roman"/>
                        </a:rPr>
                        <a:t>Moderately</a:t>
                      </a:r>
                      <a:endParaRPr lang="en-US" sz="2400" dirty="0">
                        <a:latin typeface="Calibri"/>
                        <a:ea typeface="Calibri"/>
                        <a:cs typeface="Times New Roman"/>
                      </a:endParaRPr>
                    </a:p>
                    <a:p>
                      <a:pPr marL="0" marR="0" algn="ctr">
                        <a:spcBef>
                          <a:spcPts val="0"/>
                        </a:spcBef>
                        <a:spcAft>
                          <a:spcPts val="0"/>
                        </a:spcAft>
                        <a:tabLst>
                          <a:tab pos="457200" algn="l"/>
                          <a:tab pos="5943600" algn="r"/>
                        </a:tabLst>
                      </a:pPr>
                      <a:r>
                        <a:rPr lang="en-US" sz="2400" dirty="0">
                          <a:latin typeface="Times New Roman"/>
                          <a:ea typeface="Calibri"/>
                          <a:cs typeface="Times New Roman"/>
                        </a:rPr>
                        <a:t>Inaccurate</a:t>
                      </a:r>
                      <a:endParaRPr lang="en-US" sz="2400" dirty="0">
                        <a:latin typeface="Calibri"/>
                        <a:ea typeface="Calibri"/>
                        <a:cs typeface="Times New Roman"/>
                      </a:endParaRPr>
                    </a:p>
                  </a:txBody>
                  <a:tcPr marL="68580" marR="68580" marT="0" marB="0"/>
                </a:tc>
                <a:tc>
                  <a:txBody>
                    <a:bodyPr/>
                    <a:lstStyle/>
                    <a:p>
                      <a:pPr marL="0" marR="0" algn="ctr">
                        <a:spcBef>
                          <a:spcPts val="0"/>
                        </a:spcBef>
                        <a:spcAft>
                          <a:spcPts val="0"/>
                        </a:spcAft>
                        <a:tabLst>
                          <a:tab pos="457200" algn="l"/>
                          <a:tab pos="5943600" algn="r"/>
                        </a:tabLst>
                      </a:pPr>
                      <a:r>
                        <a:rPr lang="en-US" sz="2400" dirty="0">
                          <a:latin typeface="Times New Roman"/>
                          <a:ea typeface="Calibri"/>
                          <a:cs typeface="Times New Roman"/>
                        </a:rPr>
                        <a:t>Moderately Accurate</a:t>
                      </a:r>
                      <a:endParaRPr lang="en-US" sz="2400" dirty="0">
                        <a:latin typeface="Calibri"/>
                        <a:ea typeface="Calibri"/>
                        <a:cs typeface="Times New Roman"/>
                      </a:endParaRPr>
                    </a:p>
                  </a:txBody>
                  <a:tcPr marL="68580" marR="68580" marT="0" marB="0"/>
                </a:tc>
                <a:tc>
                  <a:txBody>
                    <a:bodyPr/>
                    <a:lstStyle/>
                    <a:p>
                      <a:pPr marL="0" marR="0" algn="ctr">
                        <a:spcBef>
                          <a:spcPts val="0"/>
                        </a:spcBef>
                        <a:spcAft>
                          <a:spcPts val="0"/>
                        </a:spcAft>
                        <a:tabLst>
                          <a:tab pos="457200" algn="l"/>
                          <a:tab pos="5943600" algn="r"/>
                        </a:tabLst>
                      </a:pPr>
                      <a:endParaRPr lang="en-US" sz="2400" dirty="0">
                        <a:latin typeface="Times New Roman"/>
                        <a:ea typeface="Calibri"/>
                        <a:cs typeface="Times New Roman"/>
                      </a:endParaRPr>
                    </a:p>
                  </a:txBody>
                  <a:tcPr marL="68580" marR="68580" marT="0" marB="0"/>
                </a:tc>
                <a:tc>
                  <a:txBody>
                    <a:bodyPr/>
                    <a:lstStyle/>
                    <a:p>
                      <a:pPr marL="0" marR="0" algn="ctr">
                        <a:spcBef>
                          <a:spcPts val="0"/>
                        </a:spcBef>
                        <a:spcAft>
                          <a:spcPts val="0"/>
                        </a:spcAft>
                        <a:tabLst>
                          <a:tab pos="457200" algn="l"/>
                          <a:tab pos="5943600" algn="r"/>
                        </a:tabLst>
                      </a:pPr>
                      <a:r>
                        <a:rPr lang="en-US" sz="2400" dirty="0">
                          <a:latin typeface="Times New Roman"/>
                          <a:ea typeface="Calibri"/>
                          <a:cs typeface="Times New Roman"/>
                        </a:rPr>
                        <a:t>Entirely Accurate</a:t>
                      </a:r>
                      <a:endParaRPr lang="en-US" sz="2400" dirty="0">
                        <a:latin typeface="Calibri"/>
                        <a:ea typeface="Calibri"/>
                        <a:cs typeface="Times New Roman"/>
                      </a:endParaRPr>
                    </a:p>
                  </a:txBody>
                  <a:tcPr marL="68580" marR="68580" marT="0" marB="0"/>
                </a:tc>
                <a:extLst>
                  <a:ext uri="{0D108BD9-81ED-4DB2-BD59-A6C34878D82A}">
                    <a16:rowId xmlns:a16="http://schemas.microsoft.com/office/drawing/2014/main" val="10001"/>
                  </a:ext>
                </a:extLst>
              </a:tr>
            </a:tbl>
          </a:graphicData>
        </a:graphic>
      </p:graphicFrame>
    </p:spTree>
  </p:cSld>
  <p:clrMapOvr>
    <a:masterClrMapping/>
  </p:clrMapOvr>
  <p:transition>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Sessions/Session Times</a:t>
            </a:r>
          </a:p>
        </p:txBody>
      </p:sp>
      <p:sp>
        <p:nvSpPr>
          <p:cNvPr id="3" name="Content Placeholder 2"/>
          <p:cNvSpPr>
            <a:spLocks noGrp="1"/>
          </p:cNvSpPr>
          <p:nvPr>
            <p:ph idx="1"/>
          </p:nvPr>
        </p:nvSpPr>
        <p:spPr/>
        <p:txBody>
          <a:bodyPr>
            <a:normAutofit/>
          </a:bodyPr>
          <a:lstStyle/>
          <a:p>
            <a:r>
              <a:rPr lang="en-US" sz="2800" dirty="0"/>
              <a:t>50 sessions</a:t>
            </a:r>
          </a:p>
          <a:p>
            <a:r>
              <a:rPr lang="en-US" sz="2800" dirty="0"/>
              <a:t>All scheduled on a Friday, Saturday, or Sunday. </a:t>
            </a:r>
          </a:p>
          <a:p>
            <a:r>
              <a:rPr lang="en-US" sz="2800" dirty="0"/>
              <a:t>A total of 21 days, with up to 5 sessions scheduled in a single day. </a:t>
            </a:r>
          </a:p>
          <a:p>
            <a:pPr lvl="1"/>
            <a:r>
              <a:rPr lang="en-US" sz="2800" dirty="0"/>
              <a:t>Total time for all sessions was 26.5 hours. </a:t>
            </a:r>
          </a:p>
          <a:p>
            <a:pPr lvl="1"/>
            <a:r>
              <a:rPr lang="en-US" sz="2800" dirty="0"/>
              <a:t>Researcher’s preparation time minimum of 15 minutes; another 12.5 hours.</a:t>
            </a:r>
          </a:p>
          <a:p>
            <a:pPr lvl="1"/>
            <a:r>
              <a:rPr lang="en-US" sz="2800" dirty="0"/>
              <a:t>39 total hours for the research. </a:t>
            </a:r>
          </a:p>
        </p:txBody>
      </p:sp>
    </p:spTree>
  </p:cSld>
  <p:clrMapOvr>
    <a:masterClrMapping/>
  </p:clrMapOvr>
  <p:transition>
    <p:wheel spokes="2"/>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8229600" cy="1143000"/>
          </a:xfrm>
        </p:spPr>
        <p:txBody>
          <a:bodyPr>
            <a:normAutofit/>
          </a:bodyPr>
          <a:lstStyle/>
          <a:p>
            <a:pPr lvl="0"/>
            <a:r>
              <a:rPr lang="en-US" dirty="0"/>
              <a:t>Overall Session Ratings</a:t>
            </a:r>
            <a:br>
              <a:rPr lang="en-US" dirty="0"/>
            </a:br>
            <a:endParaRPr lang="en-US" sz="2200" dirty="0"/>
          </a:p>
        </p:txBody>
      </p:sp>
      <p:graphicFrame>
        <p:nvGraphicFramePr>
          <p:cNvPr id="4" name="Chart 3"/>
          <p:cNvGraphicFramePr/>
          <p:nvPr/>
        </p:nvGraphicFramePr>
        <p:xfrm>
          <a:off x="-914400" y="1828800"/>
          <a:ext cx="97536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wheel spokes="8"/>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Length</a:t>
            </a:r>
            <a:r>
              <a:rPr lang="en-US" baseline="0" dirty="0"/>
              <a:t> of Session Accuracy</a:t>
            </a:r>
            <a:endParaRPr lang="en-US" dirty="0"/>
          </a:p>
        </p:txBody>
      </p:sp>
      <p:graphicFrame>
        <p:nvGraphicFramePr>
          <p:cNvPr id="4" name="Table 3"/>
          <p:cNvGraphicFramePr>
            <a:graphicFrameLocks noGrp="1"/>
          </p:cNvGraphicFramePr>
          <p:nvPr/>
        </p:nvGraphicFramePr>
        <p:xfrm>
          <a:off x="1066800" y="1981201"/>
          <a:ext cx="6096000" cy="4062546"/>
        </p:xfrm>
        <a:graphic>
          <a:graphicData uri="http://schemas.openxmlformats.org/drawingml/2006/table">
            <a:tbl>
              <a:tblPr/>
              <a:tblGrid>
                <a:gridCol w="2227313">
                  <a:extLst>
                    <a:ext uri="{9D8B030D-6E8A-4147-A177-3AD203B41FA5}">
                      <a16:colId xmlns:a16="http://schemas.microsoft.com/office/drawing/2014/main" val="20000"/>
                    </a:ext>
                  </a:extLst>
                </a:gridCol>
                <a:gridCol w="1834809">
                  <a:extLst>
                    <a:ext uri="{9D8B030D-6E8A-4147-A177-3AD203B41FA5}">
                      <a16:colId xmlns:a16="http://schemas.microsoft.com/office/drawing/2014/main" val="20001"/>
                    </a:ext>
                  </a:extLst>
                </a:gridCol>
                <a:gridCol w="2033878">
                  <a:extLst>
                    <a:ext uri="{9D8B030D-6E8A-4147-A177-3AD203B41FA5}">
                      <a16:colId xmlns:a16="http://schemas.microsoft.com/office/drawing/2014/main" val="20002"/>
                    </a:ext>
                  </a:extLst>
                </a:gridCol>
              </a:tblGrid>
              <a:tr h="555171">
                <a:tc>
                  <a:txBody>
                    <a:bodyPr/>
                    <a:lstStyle/>
                    <a:p>
                      <a:pPr marL="0" marR="0" algn="r">
                        <a:spcBef>
                          <a:spcPts val="0"/>
                        </a:spcBef>
                        <a:spcAft>
                          <a:spcPts val="0"/>
                        </a:spcAft>
                      </a:pPr>
                      <a:r>
                        <a:rPr lang="de-DE" sz="2400">
                          <a:solidFill>
                            <a:srgbClr val="000000"/>
                          </a:solidFill>
                          <a:latin typeface="Times New Roman"/>
                          <a:ea typeface="Times New Roman"/>
                          <a:cs typeface="Times New Roman"/>
                        </a:rPr>
                        <a:t>Session Length (Min)</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de-DE" sz="2400">
                          <a:solidFill>
                            <a:srgbClr val="000000"/>
                          </a:solidFill>
                          <a:latin typeface="Times New Roman"/>
                          <a:ea typeface="Times New Roman"/>
                          <a:cs typeface="Times New Roman"/>
                        </a:rPr>
                        <a:t># of Sessions</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de-DE" sz="2400">
                          <a:solidFill>
                            <a:srgbClr val="000000"/>
                          </a:solidFill>
                          <a:latin typeface="Times New Roman"/>
                          <a:ea typeface="Times New Roman"/>
                          <a:cs typeface="Times New Roman"/>
                        </a:rPr>
                        <a:t>Average Rating</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55171">
                <a:tc>
                  <a:txBody>
                    <a:bodyPr/>
                    <a:lstStyle/>
                    <a:p>
                      <a:pPr marL="0" marR="0" algn="r">
                        <a:spcBef>
                          <a:spcPts val="0"/>
                        </a:spcBef>
                        <a:spcAft>
                          <a:spcPts val="0"/>
                        </a:spcAft>
                      </a:pPr>
                      <a:r>
                        <a:rPr lang="de-DE" sz="2400">
                          <a:solidFill>
                            <a:srgbClr val="000000"/>
                          </a:solidFill>
                          <a:latin typeface="Times New Roman"/>
                          <a:ea typeface="Times New Roman"/>
                          <a:cs typeface="Times New Roman"/>
                        </a:rPr>
                        <a:t>14 to 20</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de-DE" sz="2400">
                          <a:solidFill>
                            <a:srgbClr val="000000"/>
                          </a:solidFill>
                          <a:latin typeface="Times New Roman"/>
                          <a:ea typeface="Times New Roman"/>
                          <a:cs typeface="Times New Roman"/>
                        </a:rPr>
                        <a:t>6</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de-DE" sz="2400">
                          <a:solidFill>
                            <a:srgbClr val="000000"/>
                          </a:solidFill>
                          <a:latin typeface="Times New Roman"/>
                          <a:ea typeface="Times New Roman"/>
                          <a:cs typeface="Times New Roman"/>
                        </a:rPr>
                        <a:t>4.50</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55171">
                <a:tc>
                  <a:txBody>
                    <a:bodyPr/>
                    <a:lstStyle/>
                    <a:p>
                      <a:pPr marL="0" marR="0" algn="r">
                        <a:spcBef>
                          <a:spcPts val="0"/>
                        </a:spcBef>
                        <a:spcAft>
                          <a:spcPts val="0"/>
                        </a:spcAft>
                      </a:pPr>
                      <a:r>
                        <a:rPr lang="de-DE" sz="2400">
                          <a:solidFill>
                            <a:srgbClr val="000000"/>
                          </a:solidFill>
                          <a:latin typeface="Times New Roman"/>
                          <a:ea typeface="Times New Roman"/>
                          <a:cs typeface="Times New Roman"/>
                        </a:rPr>
                        <a:t>21 to 30</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de-DE" sz="2400">
                          <a:solidFill>
                            <a:srgbClr val="000000"/>
                          </a:solidFill>
                          <a:latin typeface="Times New Roman"/>
                          <a:ea typeface="Times New Roman"/>
                          <a:cs typeface="Times New Roman"/>
                        </a:rPr>
                        <a:t>20</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de-DE" sz="2400">
                          <a:solidFill>
                            <a:srgbClr val="000000"/>
                          </a:solidFill>
                          <a:latin typeface="Times New Roman"/>
                          <a:ea typeface="Times New Roman"/>
                          <a:cs typeface="Times New Roman"/>
                        </a:rPr>
                        <a:t>5.15</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55171">
                <a:tc>
                  <a:txBody>
                    <a:bodyPr/>
                    <a:lstStyle/>
                    <a:p>
                      <a:pPr marL="0" marR="0" algn="r">
                        <a:spcBef>
                          <a:spcPts val="0"/>
                        </a:spcBef>
                        <a:spcAft>
                          <a:spcPts val="0"/>
                        </a:spcAft>
                      </a:pPr>
                      <a:r>
                        <a:rPr lang="de-DE" sz="2400">
                          <a:solidFill>
                            <a:srgbClr val="000000"/>
                          </a:solidFill>
                          <a:latin typeface="Times New Roman"/>
                          <a:ea typeface="Times New Roman"/>
                          <a:cs typeface="Times New Roman"/>
                        </a:rPr>
                        <a:t>31 to 40</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de-DE" sz="2400">
                          <a:solidFill>
                            <a:srgbClr val="000000"/>
                          </a:solidFill>
                          <a:latin typeface="Times New Roman"/>
                          <a:ea typeface="Times New Roman"/>
                          <a:cs typeface="Times New Roman"/>
                        </a:rPr>
                        <a:t>15</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de-DE" sz="2400">
                          <a:solidFill>
                            <a:srgbClr val="000000"/>
                          </a:solidFill>
                          <a:latin typeface="Times New Roman"/>
                          <a:ea typeface="Times New Roman"/>
                          <a:cs typeface="Times New Roman"/>
                        </a:rPr>
                        <a:t>5.13</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55171">
                <a:tc>
                  <a:txBody>
                    <a:bodyPr/>
                    <a:lstStyle/>
                    <a:p>
                      <a:pPr marL="0" marR="0" algn="r">
                        <a:spcBef>
                          <a:spcPts val="0"/>
                        </a:spcBef>
                        <a:spcAft>
                          <a:spcPts val="0"/>
                        </a:spcAft>
                      </a:pPr>
                      <a:r>
                        <a:rPr lang="de-DE" sz="2400">
                          <a:solidFill>
                            <a:srgbClr val="000000"/>
                          </a:solidFill>
                          <a:latin typeface="Times New Roman"/>
                          <a:ea typeface="Times New Roman"/>
                          <a:cs typeface="Times New Roman"/>
                        </a:rPr>
                        <a:t>41 to 50</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de-DE" sz="2400">
                          <a:solidFill>
                            <a:srgbClr val="000000"/>
                          </a:solidFill>
                          <a:latin typeface="Times New Roman"/>
                          <a:ea typeface="Times New Roman"/>
                          <a:cs typeface="Times New Roman"/>
                        </a:rPr>
                        <a:t>4</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de-DE" sz="2400">
                          <a:solidFill>
                            <a:srgbClr val="000000"/>
                          </a:solidFill>
                          <a:latin typeface="Times New Roman"/>
                          <a:ea typeface="Times New Roman"/>
                          <a:cs typeface="Times New Roman"/>
                        </a:rPr>
                        <a:t>5.25</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55171">
                <a:tc>
                  <a:txBody>
                    <a:bodyPr/>
                    <a:lstStyle/>
                    <a:p>
                      <a:pPr marL="0" marR="0" algn="r">
                        <a:spcBef>
                          <a:spcPts val="0"/>
                        </a:spcBef>
                        <a:spcAft>
                          <a:spcPts val="0"/>
                        </a:spcAft>
                      </a:pPr>
                      <a:r>
                        <a:rPr lang="de-DE" sz="2400">
                          <a:solidFill>
                            <a:srgbClr val="000000"/>
                          </a:solidFill>
                          <a:latin typeface="Times New Roman"/>
                          <a:ea typeface="Times New Roman"/>
                          <a:cs typeface="Times New Roman"/>
                        </a:rPr>
                        <a:t>51 to 60</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de-DE" sz="2400">
                          <a:solidFill>
                            <a:srgbClr val="000000"/>
                          </a:solidFill>
                          <a:latin typeface="Times New Roman"/>
                          <a:ea typeface="Times New Roman"/>
                          <a:cs typeface="Times New Roman"/>
                        </a:rPr>
                        <a:t>5</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de-DE" sz="2400">
                          <a:solidFill>
                            <a:srgbClr val="000000"/>
                          </a:solidFill>
                          <a:latin typeface="Times New Roman"/>
                          <a:ea typeface="Times New Roman"/>
                          <a:cs typeface="Times New Roman"/>
                        </a:rPr>
                        <a:t>5.60</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55171">
                <a:tc>
                  <a:txBody>
                    <a:bodyPr/>
                    <a:lstStyle/>
                    <a:p>
                      <a:pPr marL="0" marR="0" algn="r">
                        <a:spcBef>
                          <a:spcPts val="0"/>
                        </a:spcBef>
                        <a:spcAft>
                          <a:spcPts val="0"/>
                        </a:spcAft>
                      </a:pPr>
                      <a:r>
                        <a:rPr lang="de-DE" sz="2400">
                          <a:solidFill>
                            <a:srgbClr val="000000"/>
                          </a:solidFill>
                          <a:latin typeface="Times New Roman"/>
                          <a:ea typeface="Times New Roman"/>
                          <a:cs typeface="Times New Roman"/>
                        </a:rPr>
                        <a:t>Total</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de-DE" sz="2400">
                          <a:solidFill>
                            <a:srgbClr val="000000"/>
                          </a:solidFill>
                          <a:latin typeface="Times New Roman"/>
                          <a:ea typeface="Times New Roman"/>
                          <a:cs typeface="Times New Roman"/>
                        </a:rPr>
                        <a:t>50</a:t>
                      </a:r>
                      <a:endParaRPr lang="en-US" sz="2400">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endParaRPr lang="de-DE" sz="2400" dirty="0">
                        <a:solidFill>
                          <a:srgbClr val="000000"/>
                        </a:solidFill>
                        <a:latin typeface="Times New Roman"/>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cSld>
  <p:clrMapOvr>
    <a:masterClrMapping/>
  </p:clrMapOvr>
  <p:transition>
    <p:blinds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304800"/>
            <a:ext cx="8229600" cy="1143000"/>
          </a:xfrm>
        </p:spPr>
        <p:txBody>
          <a:bodyPr>
            <a:normAutofit/>
          </a:bodyPr>
          <a:lstStyle/>
          <a:p>
            <a:r>
              <a:rPr lang="en-US" dirty="0"/>
              <a:t>Length</a:t>
            </a:r>
            <a:r>
              <a:rPr lang="en-US" baseline="0" dirty="0"/>
              <a:t> of Session Accuracy</a:t>
            </a:r>
            <a:endParaRPr lang="en-US" dirty="0"/>
          </a:p>
        </p:txBody>
      </p:sp>
      <p:graphicFrame>
        <p:nvGraphicFramePr>
          <p:cNvPr id="6" name="Chart 5"/>
          <p:cNvGraphicFramePr/>
          <p:nvPr/>
        </p:nvGraphicFramePr>
        <p:xfrm>
          <a:off x="1166812" y="1371600"/>
          <a:ext cx="6515100" cy="504348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3"/>
          <p:cNvSpPr txBox="1"/>
          <p:nvPr/>
        </p:nvSpPr>
        <p:spPr>
          <a:xfrm>
            <a:off x="7291387" y="5795963"/>
            <a:ext cx="685800" cy="33337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000"/>
              <a:t>50</a:t>
            </a:r>
          </a:p>
        </p:txBody>
      </p:sp>
    </p:spTree>
  </p:cSld>
  <p:clrMapOvr>
    <a:masterClrMapping/>
  </p:clrMapOvr>
  <p:transition>
    <p:blinds/>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Surprising Guardian</a:t>
            </a:r>
            <a:r>
              <a:rPr lang="en-US" baseline="0" dirty="0"/>
              <a:t> Questions</a:t>
            </a:r>
            <a:endParaRPr lang="en-US" dirty="0"/>
          </a:p>
        </p:txBody>
      </p:sp>
      <p:sp>
        <p:nvSpPr>
          <p:cNvPr id="3" name="Content Placeholder 2"/>
          <p:cNvSpPr>
            <a:spLocks noGrp="1"/>
          </p:cNvSpPr>
          <p:nvPr>
            <p:ph idx="1"/>
          </p:nvPr>
        </p:nvSpPr>
        <p:spPr>
          <a:xfrm>
            <a:off x="457200" y="1935480"/>
            <a:ext cx="8229600" cy="4693920"/>
          </a:xfrm>
        </p:spPr>
        <p:txBody>
          <a:bodyPr>
            <a:normAutofit/>
          </a:bodyPr>
          <a:lstStyle/>
          <a:p>
            <a:pPr lvl="0"/>
            <a:r>
              <a:rPr lang="en-US" sz="2800" dirty="0"/>
              <a:t>Why do you inhale your food?</a:t>
            </a:r>
          </a:p>
          <a:p>
            <a:pPr lvl="0"/>
            <a:r>
              <a:rPr lang="en-US" sz="2800" dirty="0"/>
              <a:t>Why is she afraid of being trapped? </a:t>
            </a:r>
          </a:p>
          <a:p>
            <a:pPr lvl="0"/>
            <a:r>
              <a:rPr lang="en-US" sz="2800" dirty="0"/>
              <a:t>Why does she bark at Charlie? Does she know he lives here?</a:t>
            </a:r>
          </a:p>
          <a:p>
            <a:pPr lvl="0"/>
            <a:r>
              <a:rPr lang="en-US" sz="2800" dirty="0"/>
              <a:t>Why does he choose to not get on the couch, even when invited?</a:t>
            </a:r>
          </a:p>
          <a:p>
            <a:pPr lvl="0"/>
            <a:r>
              <a:rPr lang="en-US" sz="2800" dirty="0"/>
              <a:t>Why won’t he get on the wooden deck?</a:t>
            </a:r>
          </a:p>
        </p:txBody>
      </p:sp>
      <p:pic>
        <p:nvPicPr>
          <p:cNvPr id="6" name="Picture 5">
            <a:extLst>
              <a:ext uri="{FF2B5EF4-FFF2-40B4-BE49-F238E27FC236}">
                <a16:creationId xmlns:a16="http://schemas.microsoft.com/office/drawing/2014/main" id="{6F36D4A0-7318-C147-BAB2-5E239561D59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67400" y="457200"/>
            <a:ext cx="2658110" cy="1990725"/>
          </a:xfrm>
          <a:prstGeom prst="rect">
            <a:avLst/>
          </a:prstGeom>
          <a:noFill/>
          <a:ln>
            <a:noFill/>
          </a:ln>
        </p:spPr>
      </p:pic>
      <p:pic>
        <p:nvPicPr>
          <p:cNvPr id="7" name="Picture 6">
            <a:extLst>
              <a:ext uri="{FF2B5EF4-FFF2-40B4-BE49-F238E27FC236}">
                <a16:creationId xmlns:a16="http://schemas.microsoft.com/office/drawing/2014/main" id="{BB64F424-D9F0-AE47-9516-D423062DB2D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196037" y="21102"/>
            <a:ext cx="2921000" cy="3065145"/>
          </a:xfrm>
          <a:prstGeom prst="rect">
            <a:avLst/>
          </a:prstGeom>
          <a:noFill/>
          <a:ln>
            <a:noFill/>
          </a:ln>
        </p:spPr>
      </p:pic>
      <p:pic>
        <p:nvPicPr>
          <p:cNvPr id="8" name="Picture 7">
            <a:extLst>
              <a:ext uri="{FF2B5EF4-FFF2-40B4-BE49-F238E27FC236}">
                <a16:creationId xmlns:a16="http://schemas.microsoft.com/office/drawing/2014/main" id="{D27D357E-3781-AE46-BAE7-0ADF7243350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531781" y="21102"/>
            <a:ext cx="2155019" cy="2722098"/>
          </a:xfrm>
          <a:prstGeom prst="rect">
            <a:avLst/>
          </a:prstGeom>
          <a:noFill/>
          <a:ln>
            <a:noFill/>
          </a:ln>
        </p:spPr>
      </p:pic>
      <p:pic>
        <p:nvPicPr>
          <p:cNvPr id="9" name="Picture 8">
            <a:extLst>
              <a:ext uri="{FF2B5EF4-FFF2-40B4-BE49-F238E27FC236}">
                <a16:creationId xmlns:a16="http://schemas.microsoft.com/office/drawing/2014/main" id="{604B53A7-21E7-874F-AFA0-B4F30111CDF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531780" y="5257800"/>
            <a:ext cx="2563409" cy="1572914"/>
          </a:xfrm>
          <a:prstGeom prst="rect">
            <a:avLst/>
          </a:prstGeom>
          <a:noFill/>
          <a:ln>
            <a:noFill/>
          </a:ln>
        </p:spPr>
      </p:pic>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Surprising Guardian Questions</a:t>
            </a:r>
          </a:p>
        </p:txBody>
      </p:sp>
      <p:sp>
        <p:nvSpPr>
          <p:cNvPr id="3" name="Content Placeholder 2"/>
          <p:cNvSpPr>
            <a:spLocks noGrp="1"/>
          </p:cNvSpPr>
          <p:nvPr>
            <p:ph idx="1"/>
          </p:nvPr>
        </p:nvSpPr>
        <p:spPr/>
        <p:txBody>
          <a:bodyPr>
            <a:normAutofit/>
          </a:bodyPr>
          <a:lstStyle/>
          <a:p>
            <a:pPr lvl="0"/>
            <a:r>
              <a:rPr lang="en-US" sz="2800" dirty="0"/>
              <a:t>Why is she fighting having her teeth brushed?</a:t>
            </a:r>
          </a:p>
          <a:p>
            <a:pPr lvl="0"/>
            <a:r>
              <a:rPr lang="en-US" sz="2800" dirty="0"/>
              <a:t>Why is he so afraid of my husband in a white t-shirt?</a:t>
            </a:r>
          </a:p>
          <a:p>
            <a:pPr lvl="0"/>
            <a:r>
              <a:rPr lang="en-US" sz="2800" dirty="0"/>
              <a:t>Why does he attack the television?</a:t>
            </a:r>
          </a:p>
          <a:p>
            <a:pPr lvl="0"/>
            <a:r>
              <a:rPr lang="en-US" sz="2800" dirty="0"/>
              <a:t>Why does he eat chicken/goose/fox poop? </a:t>
            </a:r>
          </a:p>
          <a:p>
            <a:r>
              <a:rPr lang="en-US" sz="2800" dirty="0"/>
              <a:t>Why does he bite the giant turtle’s legs? </a:t>
            </a:r>
          </a:p>
          <a:p>
            <a:r>
              <a:rPr lang="en-US" sz="2800" dirty="0"/>
              <a:t>Why does he bite people?</a:t>
            </a:r>
          </a:p>
          <a:p>
            <a:pPr lvl="0"/>
            <a:endParaRPr lang="en-US" sz="2800" dirty="0"/>
          </a:p>
        </p:txBody>
      </p:sp>
      <p:pic>
        <p:nvPicPr>
          <p:cNvPr id="4" name="Picture 3">
            <a:extLst>
              <a:ext uri="{FF2B5EF4-FFF2-40B4-BE49-F238E27FC236}">
                <a16:creationId xmlns:a16="http://schemas.microsoft.com/office/drawing/2014/main" id="{C4E89586-512B-CF42-A7F7-53CFD7FCBC0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248400" y="1"/>
            <a:ext cx="2895600" cy="1935480"/>
          </a:xfrm>
          <a:prstGeom prst="rect">
            <a:avLst/>
          </a:prstGeom>
          <a:noFill/>
          <a:ln>
            <a:noFill/>
          </a:ln>
        </p:spPr>
      </p:pic>
      <p:pic>
        <p:nvPicPr>
          <p:cNvPr id="5" name="Picture 4">
            <a:extLst>
              <a:ext uri="{FF2B5EF4-FFF2-40B4-BE49-F238E27FC236}">
                <a16:creationId xmlns:a16="http://schemas.microsoft.com/office/drawing/2014/main" id="{5CCBE099-0C20-FD4E-8795-D1449AA5635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544798" y="3297555"/>
            <a:ext cx="2827655" cy="2328545"/>
          </a:xfrm>
          <a:prstGeom prst="rect">
            <a:avLst/>
          </a:prstGeom>
          <a:noFill/>
          <a:ln>
            <a:noFill/>
          </a:ln>
        </p:spPr>
      </p:pic>
      <p:pic>
        <p:nvPicPr>
          <p:cNvPr id="6" name="Picture 5">
            <a:extLst>
              <a:ext uri="{FF2B5EF4-FFF2-40B4-BE49-F238E27FC236}">
                <a16:creationId xmlns:a16="http://schemas.microsoft.com/office/drawing/2014/main" id="{B4EBA607-3CEE-B842-BDB5-E0B7A92EAE1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631353" y="161418"/>
            <a:ext cx="2489200" cy="1862455"/>
          </a:xfrm>
          <a:prstGeom prst="rect">
            <a:avLst/>
          </a:prstGeom>
          <a:noFill/>
          <a:ln>
            <a:noFill/>
          </a:ln>
        </p:spPr>
      </p:pic>
      <p:pic>
        <p:nvPicPr>
          <p:cNvPr id="7" name="Picture 6">
            <a:extLst>
              <a:ext uri="{FF2B5EF4-FFF2-40B4-BE49-F238E27FC236}">
                <a16:creationId xmlns:a16="http://schemas.microsoft.com/office/drawing/2014/main" id="{3D432CC9-5B5F-7947-A64C-AAD362EE784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527800" y="1245172"/>
            <a:ext cx="2616200" cy="2404745"/>
          </a:xfrm>
          <a:prstGeom prst="rect">
            <a:avLst/>
          </a:prstGeom>
          <a:noFill/>
          <a:ln>
            <a:noFill/>
          </a:ln>
        </p:spPr>
      </p:pic>
      <p:pic>
        <p:nvPicPr>
          <p:cNvPr id="8" name="Picture 7">
            <a:extLst>
              <a:ext uri="{FF2B5EF4-FFF2-40B4-BE49-F238E27FC236}">
                <a16:creationId xmlns:a16="http://schemas.microsoft.com/office/drawing/2014/main" id="{122A9B95-3EF3-4F40-A54B-FA09DF6A8E6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038898" y="4934243"/>
            <a:ext cx="3081655" cy="1625600"/>
          </a:xfrm>
          <a:prstGeom prst="rect">
            <a:avLst/>
          </a:prstGeom>
          <a:noFill/>
          <a:ln>
            <a:noFill/>
          </a:ln>
        </p:spPr>
      </p:pic>
      <p:sp>
        <p:nvSpPr>
          <p:cNvPr id="9" name="Rectangle 2">
            <a:extLst>
              <a:ext uri="{FF2B5EF4-FFF2-40B4-BE49-F238E27FC236}">
                <a16:creationId xmlns:a16="http://schemas.microsoft.com/office/drawing/2014/main" id="{5E6713EB-D24C-3741-8C07-198D4FDF728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a:extLst>
              <a:ext uri="{FF2B5EF4-FFF2-40B4-BE49-F238E27FC236}">
                <a16:creationId xmlns:a16="http://schemas.microsoft.com/office/drawing/2014/main" id="{40BCB84B-BBE8-DD4E-A2BA-9CED13CB0867}"/>
              </a:ext>
            </a:extLst>
          </p:cNvPr>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7088553" y="1837650"/>
            <a:ext cx="1981200" cy="28363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Themes</a:t>
            </a:r>
          </a:p>
        </p:txBody>
      </p:sp>
      <p:sp>
        <p:nvSpPr>
          <p:cNvPr id="3" name="Content Placeholder 2"/>
          <p:cNvSpPr>
            <a:spLocks noGrp="1"/>
          </p:cNvSpPr>
          <p:nvPr>
            <p:ph idx="1"/>
          </p:nvPr>
        </p:nvSpPr>
        <p:spPr>
          <a:xfrm>
            <a:off x="228600" y="1935480"/>
            <a:ext cx="8534400" cy="4389120"/>
          </a:xfrm>
        </p:spPr>
        <p:txBody>
          <a:bodyPr>
            <a:normAutofit/>
          </a:bodyPr>
          <a:lstStyle/>
          <a:p>
            <a:r>
              <a:rPr lang="en-US" sz="2800" dirty="0"/>
              <a:t>Canines reactive to other canines in public</a:t>
            </a:r>
          </a:p>
          <a:p>
            <a:r>
              <a:rPr lang="de-DE" sz="2800" dirty="0"/>
              <a:t>Canines reactive to strangers entering their home/ barking at people in front of their home</a:t>
            </a:r>
            <a:endParaRPr lang="en-US" sz="2800" dirty="0"/>
          </a:p>
          <a:p>
            <a:r>
              <a:rPr lang="en-US" sz="2800" dirty="0"/>
              <a:t>Conflicts between canines in a multi-dog household</a:t>
            </a:r>
          </a:p>
          <a:p>
            <a:r>
              <a:rPr lang="en-US" sz="2800" dirty="0"/>
              <a:t>Affection</a:t>
            </a:r>
            <a:r>
              <a:rPr lang="en-US" sz="2800" baseline="0" dirty="0"/>
              <a:t> between canines in a multi-dog household</a:t>
            </a:r>
          </a:p>
          <a:p>
            <a:r>
              <a:rPr lang="en-US" sz="2800" baseline="0" dirty="0"/>
              <a:t>Physical health issues</a:t>
            </a:r>
          </a:p>
          <a:p>
            <a:r>
              <a:rPr lang="en-US" sz="2800" baseline="0" dirty="0"/>
              <a:t>Emotional and spiritual support issues</a:t>
            </a:r>
          </a:p>
        </p:txBody>
      </p:sp>
      <p:pic>
        <p:nvPicPr>
          <p:cNvPr id="4" name="Picture 3">
            <a:extLst>
              <a:ext uri="{FF2B5EF4-FFF2-40B4-BE49-F238E27FC236}">
                <a16:creationId xmlns:a16="http://schemas.microsoft.com/office/drawing/2014/main" id="{FFFAA90C-8E7D-684A-959F-6CE0CB201B9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477000" y="2971800"/>
            <a:ext cx="2667000" cy="1795145"/>
          </a:xfrm>
          <a:prstGeom prst="rect">
            <a:avLst/>
          </a:prstGeom>
          <a:noFill/>
          <a:ln>
            <a:noFill/>
          </a:ln>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Physical Reactions of Canines </a:t>
            </a:r>
            <a:endParaRPr lang="en-US" dirty="0"/>
          </a:p>
        </p:txBody>
      </p:sp>
      <p:sp>
        <p:nvSpPr>
          <p:cNvPr id="3" name="Content Placeholder 2"/>
          <p:cNvSpPr>
            <a:spLocks noGrp="1"/>
          </p:cNvSpPr>
          <p:nvPr>
            <p:ph idx="1"/>
          </p:nvPr>
        </p:nvSpPr>
        <p:spPr>
          <a:xfrm>
            <a:off x="470095" y="1929618"/>
            <a:ext cx="8229600" cy="4541520"/>
          </a:xfrm>
        </p:spPr>
        <p:txBody>
          <a:bodyPr>
            <a:normAutofit/>
          </a:bodyPr>
          <a:lstStyle/>
          <a:p>
            <a:r>
              <a:rPr lang="de-DE" sz="2800" dirty="0"/>
              <a:t>“At one point, the researcher said Sherman sighed and put his head down on his paws, and he physically did do that at that time. A couple times during session Sherman was playing, but then stopped and laid down, like he was thinking or </a:t>
            </a:r>
            <a:r>
              <a:rPr lang="de-DE" sz="2800" dirty="0" err="1"/>
              <a:t>listening</a:t>
            </a:r>
            <a:r>
              <a:rPr lang="de-DE" sz="2800" dirty="0"/>
              <a:t>.</a:t>
            </a:r>
            <a:r>
              <a:rPr lang="en-US" sz="2800" dirty="0"/>
              <a:t>”</a:t>
            </a:r>
            <a:endParaRPr lang="de-DE" sz="2800" dirty="0"/>
          </a:p>
          <a:p>
            <a:r>
              <a:rPr lang="de-DE" sz="2800" dirty="0"/>
              <a:t>“Kelly was lying down in her chair with her sister laying her head on Kelly while we were doing the session. Sometimes she would look around like maybe she was looking for an </a:t>
            </a:r>
            <a:r>
              <a:rPr lang="de-DE" sz="2800" dirty="0" err="1"/>
              <a:t>answer</a:t>
            </a:r>
            <a:r>
              <a:rPr lang="de-DE" sz="2800" dirty="0"/>
              <a:t>.</a:t>
            </a:r>
            <a:r>
              <a:rPr lang="en-US" sz="2800" dirty="0"/>
              <a:t>”</a:t>
            </a:r>
            <a:endParaRPr lang="de-DE" sz="2800" dirty="0"/>
          </a:p>
          <a:p>
            <a:endParaRPr lang="en-US" dirty="0"/>
          </a:p>
        </p:txBody>
      </p:sp>
      <p:sp>
        <p:nvSpPr>
          <p:cNvPr id="4" name="Rectangle 2">
            <a:extLst>
              <a:ext uri="{FF2B5EF4-FFF2-40B4-BE49-F238E27FC236}">
                <a16:creationId xmlns:a16="http://schemas.microsoft.com/office/drawing/2014/main" id="{D6474D0E-5E4F-0044-A6DD-1EDCB8CC3570}"/>
              </a:ext>
            </a:extLst>
          </p:cNvPr>
          <p:cNvSpPr>
            <a:spLocks noChangeArrowheads="1"/>
          </p:cNvSpPr>
          <p:nvPr/>
        </p:nvSpPr>
        <p:spPr bwMode="auto">
          <a:xfrm>
            <a:off x="12895" y="-586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1">
            <a:extLst>
              <a:ext uri="{FF2B5EF4-FFF2-40B4-BE49-F238E27FC236}">
                <a16:creationId xmlns:a16="http://schemas.microsoft.com/office/drawing/2014/main" id="{6BB31F6A-5EFE-0444-9D57-EC789C3A02E1}"/>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6172200" y="4200378"/>
            <a:ext cx="2832100" cy="21209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DBADE9F-6B96-2549-BC64-CCA311DD096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125140" y="1275588"/>
            <a:ext cx="1896745" cy="3268345"/>
          </a:xfrm>
          <a:prstGeom prst="rect">
            <a:avLst/>
          </a:prstGeom>
          <a:noFill/>
          <a:ln>
            <a:noFill/>
          </a:ln>
        </p:spPr>
      </p:pic>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9"/>
                                        </p:tgtEl>
                                        <p:attrNameLst>
                                          <p:attrName>style.visibility</p:attrName>
                                        </p:attrNameLst>
                                      </p:cBhvr>
                                      <p:to>
                                        <p:strVal val="visible"/>
                                      </p:to>
                                    </p:set>
                                  </p:childTnLst>
                                  <p:subTnLst>
                                    <p:set>
                                      <p:cBhvr override="childStyle">
                                        <p:cTn dur="1" fill="hold" display="0" masterRel="nextClick" afterEffect="1"/>
                                        <p:tgtEl>
                                          <p:spTgt spid="2049"/>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Physical Reactions of Canines </a:t>
            </a:r>
            <a:endParaRPr lang="en-US" dirty="0"/>
          </a:p>
        </p:txBody>
      </p:sp>
      <p:sp>
        <p:nvSpPr>
          <p:cNvPr id="3" name="Content Placeholder 2"/>
          <p:cNvSpPr>
            <a:spLocks noGrp="1"/>
          </p:cNvSpPr>
          <p:nvPr>
            <p:ph idx="1"/>
          </p:nvPr>
        </p:nvSpPr>
        <p:spPr/>
        <p:txBody>
          <a:bodyPr>
            <a:normAutofit/>
          </a:bodyPr>
          <a:lstStyle/>
          <a:p>
            <a:r>
              <a:rPr lang="de-DE" sz="2800" dirty="0"/>
              <a:t>“I noticed that during the session he was very relaxed and would </a:t>
            </a:r>
            <a:r>
              <a:rPr lang="de-DE" sz="2800" dirty="0" err="1"/>
              <a:t>occasionally</a:t>
            </a:r>
            <a:r>
              <a:rPr lang="de-DE" sz="2800" dirty="0"/>
              <a:t> </a:t>
            </a:r>
            <a:r>
              <a:rPr lang="de-DE" sz="2800" dirty="0" err="1"/>
              <a:t>thump</a:t>
            </a:r>
            <a:r>
              <a:rPr lang="de-DE" sz="2800" dirty="0"/>
              <a:t> his tail as if to say, “I understand </a:t>
            </a:r>
            <a:r>
              <a:rPr lang="de-DE" sz="2800" dirty="0" err="1"/>
              <a:t>what</a:t>
            </a:r>
            <a:r>
              <a:rPr lang="de-DE" sz="2800" dirty="0"/>
              <a:t> </a:t>
            </a:r>
            <a:r>
              <a:rPr lang="de-DE" sz="2800" dirty="0" err="1"/>
              <a:t>you</a:t>
            </a:r>
            <a:r>
              <a:rPr lang="de-DE" sz="2800" dirty="0"/>
              <a:t> </a:t>
            </a:r>
            <a:r>
              <a:rPr lang="de-DE" sz="2800" dirty="0" err="1"/>
              <a:t>are</a:t>
            </a:r>
            <a:r>
              <a:rPr lang="de-DE" sz="2800" dirty="0"/>
              <a:t> </a:t>
            </a:r>
            <a:r>
              <a:rPr lang="de-DE" sz="2800" dirty="0" err="1"/>
              <a:t>asking</a:t>
            </a:r>
            <a:r>
              <a:rPr lang="de-DE" sz="2800" dirty="0"/>
              <a:t>.</a:t>
            </a:r>
            <a:r>
              <a:rPr lang="en-US" dirty="0"/>
              <a:t>”</a:t>
            </a:r>
            <a:r>
              <a:rPr lang="en-US" sz="2800" dirty="0"/>
              <a:t> </a:t>
            </a:r>
            <a:endParaRPr lang="de-DE" sz="2800" dirty="0"/>
          </a:p>
          <a:p>
            <a:r>
              <a:rPr lang="de-DE" sz="2800" dirty="0" err="1"/>
              <a:t>She</a:t>
            </a:r>
            <a:r>
              <a:rPr lang="de-DE" sz="2800" dirty="0"/>
              <a:t> sat on my lap the entire time and did not fall asleep. The first question asked she looked up and stared ahead. I was really watching her to see if these types of things took </a:t>
            </a:r>
            <a:r>
              <a:rPr lang="de-DE" sz="2800" dirty="0" err="1"/>
              <a:t>place</a:t>
            </a:r>
            <a:r>
              <a:rPr lang="de-DE" sz="2800" dirty="0"/>
              <a:t>.</a:t>
            </a:r>
          </a:p>
        </p:txBody>
      </p:sp>
      <p:pic>
        <p:nvPicPr>
          <p:cNvPr id="4" name="Picture 3">
            <a:extLst>
              <a:ext uri="{FF2B5EF4-FFF2-40B4-BE49-F238E27FC236}">
                <a16:creationId xmlns:a16="http://schemas.microsoft.com/office/drawing/2014/main" id="{A5F217E4-9107-6B40-B933-23834CF0B03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477000" y="3307598"/>
            <a:ext cx="2506345" cy="3398002"/>
          </a:xfrm>
          <a:prstGeom prst="rect">
            <a:avLst/>
          </a:prstGeom>
          <a:noFill/>
          <a:ln>
            <a:noFill/>
          </a:ln>
        </p:spPr>
      </p:pic>
      <p:pic>
        <p:nvPicPr>
          <p:cNvPr id="5" name="Picture 4">
            <a:extLst>
              <a:ext uri="{FF2B5EF4-FFF2-40B4-BE49-F238E27FC236}">
                <a16:creationId xmlns:a16="http://schemas.microsoft.com/office/drawing/2014/main" id="{D2301057-F3A5-8D4F-92AA-CB580B2D878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574472" y="1236443"/>
            <a:ext cx="2311400" cy="1955800"/>
          </a:xfrm>
          <a:prstGeom prst="rect">
            <a:avLst/>
          </a:prstGeom>
          <a:noFill/>
          <a:ln>
            <a:noFill/>
          </a:ln>
        </p:spPr>
      </p:pic>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a:xfrm>
            <a:off x="381000" y="2362200"/>
            <a:ext cx="8229600" cy="2743200"/>
          </a:xfrm>
        </p:spPr>
        <p:txBody>
          <a:bodyPr/>
          <a:lstStyle/>
          <a:p>
            <a:pPr algn="ctr">
              <a:buNone/>
            </a:pPr>
            <a:r>
              <a:rPr lang="de-DE" sz="3200" dirty="0"/>
              <a:t>“Lots of people talk to animals,” said Pooh.</a:t>
            </a:r>
            <a:endParaRPr lang="en-US" sz="3200" dirty="0"/>
          </a:p>
          <a:p>
            <a:pPr algn="ctr">
              <a:buNone/>
            </a:pPr>
            <a:r>
              <a:rPr lang="de-DE" sz="3200" dirty="0"/>
              <a:t>“Not very many </a:t>
            </a:r>
            <a:r>
              <a:rPr lang="de-DE" sz="3200" i="1" dirty="0"/>
              <a:t>listen</a:t>
            </a:r>
            <a:r>
              <a:rPr lang="de-DE" sz="3200" dirty="0"/>
              <a:t>, though, </a:t>
            </a:r>
          </a:p>
          <a:p>
            <a:pPr algn="ctr">
              <a:buNone/>
            </a:pPr>
            <a:r>
              <a:rPr lang="de-DE" sz="3200" dirty="0"/>
              <a:t>that’s the problem.”</a:t>
            </a:r>
          </a:p>
          <a:p>
            <a:pPr algn="ctr">
              <a:buNone/>
            </a:pPr>
            <a:r>
              <a:rPr lang="de-DE" sz="2400" dirty="0"/>
              <a:t>(Hoff B., 1982, The Tao of Pooh, p 29)</a:t>
            </a:r>
            <a:endParaRPr lang="en-US" sz="2400" dirty="0"/>
          </a:p>
          <a:p>
            <a:pPr algn="ctr">
              <a:buNone/>
            </a:pPr>
            <a:endParaRPr lang="de-DE" dirty="0"/>
          </a:p>
        </p:txBody>
      </p:sp>
      <p:pic>
        <p:nvPicPr>
          <p:cNvPr id="4" name="Picture 3" descr=".facebook_-92588313.jpg"/>
          <p:cNvPicPr>
            <a:picLocks noChangeAspect="1"/>
          </p:cNvPicPr>
          <p:nvPr/>
        </p:nvPicPr>
        <p:blipFill>
          <a:blip r:embed="rId2" cstate="print"/>
          <a:stretch>
            <a:fillRect/>
          </a:stretch>
        </p:blipFill>
        <p:spPr>
          <a:xfrm>
            <a:off x="381000" y="4800600"/>
            <a:ext cx="2057400" cy="1763486"/>
          </a:xfrm>
          <a:prstGeom prst="rect">
            <a:avLst/>
          </a:prstGeom>
        </p:spPr>
      </p:pic>
      <p:pic>
        <p:nvPicPr>
          <p:cNvPr id="5" name="Picture 4" descr="hailey1.jpg"/>
          <p:cNvPicPr>
            <a:picLocks noChangeAspect="1"/>
          </p:cNvPicPr>
          <p:nvPr/>
        </p:nvPicPr>
        <p:blipFill>
          <a:blip r:embed="rId3" cstate="print"/>
          <a:stretch>
            <a:fillRect/>
          </a:stretch>
        </p:blipFill>
        <p:spPr>
          <a:xfrm>
            <a:off x="6172200" y="4800600"/>
            <a:ext cx="2667000" cy="1778000"/>
          </a:xfrm>
          <a:prstGeom prst="rect">
            <a:avLst/>
          </a:prstGeom>
        </p:spPr>
      </p:pic>
    </p:spTree>
  </p:cSld>
  <p:clrMapOvr>
    <a:masterClrMapping/>
  </p:clrMapOvr>
  <p:transition>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Physical Reactions of Canines </a:t>
            </a:r>
            <a:endParaRPr lang="en-US" dirty="0"/>
          </a:p>
        </p:txBody>
      </p:sp>
      <p:sp>
        <p:nvSpPr>
          <p:cNvPr id="3" name="Content Placeholder 2"/>
          <p:cNvSpPr>
            <a:spLocks noGrp="1"/>
          </p:cNvSpPr>
          <p:nvPr>
            <p:ph idx="1"/>
          </p:nvPr>
        </p:nvSpPr>
        <p:spPr>
          <a:xfrm>
            <a:off x="228600" y="1935480"/>
            <a:ext cx="8686800" cy="4389120"/>
          </a:xfrm>
        </p:spPr>
        <p:txBody>
          <a:bodyPr>
            <a:noAutofit/>
          </a:bodyPr>
          <a:lstStyle/>
          <a:p>
            <a:r>
              <a:rPr lang="de-DE" sz="2800" dirty="0"/>
              <a:t>“It was difficult to hear of Landon’s strong dislike towards the rats, and it broke my heart that he was so upset. We had just brought the rats home the night before, so was hoping his strong reaction was curiosity and he would get use to the idea. During the session Landon stared stiffly, like a statue, at the rats, without moving a muscle. At one point, he looked away, like he was listening, but never let his intense obsessing over the rats go, until we moved them to a different room immediately following the </a:t>
            </a:r>
            <a:r>
              <a:rPr lang="de-DE" sz="2800" dirty="0" err="1"/>
              <a:t>session</a:t>
            </a:r>
            <a:r>
              <a:rPr lang="de-DE" sz="2800" dirty="0"/>
              <a:t>.</a:t>
            </a:r>
            <a:r>
              <a:rPr lang="en-US" sz="2800" dirty="0"/>
              <a:t>”</a:t>
            </a:r>
          </a:p>
        </p:txBody>
      </p:sp>
      <p:pic>
        <p:nvPicPr>
          <p:cNvPr id="4" name="Picture 3">
            <a:extLst>
              <a:ext uri="{FF2B5EF4-FFF2-40B4-BE49-F238E27FC236}">
                <a16:creationId xmlns:a16="http://schemas.microsoft.com/office/drawing/2014/main" id="{B10E3CF3-3B47-0F41-A8A6-7E538D8BF71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629400" y="152400"/>
            <a:ext cx="2377440" cy="2865120"/>
          </a:xfrm>
          <a:prstGeom prst="rect">
            <a:avLst/>
          </a:prstGeom>
          <a:noFill/>
          <a:ln>
            <a:noFill/>
          </a:ln>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Physical Reactions of Canines </a:t>
            </a:r>
            <a:endParaRPr lang="en-US" dirty="0"/>
          </a:p>
        </p:txBody>
      </p:sp>
      <p:sp>
        <p:nvSpPr>
          <p:cNvPr id="3" name="Content Placeholder 2"/>
          <p:cNvSpPr>
            <a:spLocks noGrp="1"/>
          </p:cNvSpPr>
          <p:nvPr>
            <p:ph idx="1"/>
          </p:nvPr>
        </p:nvSpPr>
        <p:spPr/>
        <p:txBody>
          <a:bodyPr>
            <a:normAutofit lnSpcReduction="10000"/>
          </a:bodyPr>
          <a:lstStyle/>
          <a:p>
            <a:pPr lvl="0"/>
            <a:r>
              <a:rPr lang="de-DE" dirty="0"/>
              <a:t>“I am very pleased and when the communication started, I saw a change in him. He looked like he was listening to </a:t>
            </a:r>
            <a:r>
              <a:rPr lang="de-DE" dirty="0" err="1"/>
              <a:t>someone</a:t>
            </a:r>
            <a:r>
              <a:rPr lang="de-DE" dirty="0"/>
              <a:t>.</a:t>
            </a:r>
            <a:r>
              <a:rPr lang="en-US" dirty="0"/>
              <a:t>”</a:t>
            </a:r>
            <a:endParaRPr lang="de-DE" dirty="0"/>
          </a:p>
          <a:p>
            <a:r>
              <a:rPr lang="de-DE" dirty="0"/>
              <a:t>“Right after we did the question about barking, Salem went outside to bark at a truck driving by. I feel that he understands better than or is more willing to comply then Patti.</a:t>
            </a:r>
            <a:r>
              <a:rPr lang="en-US" dirty="0"/>
              <a:t>”</a:t>
            </a:r>
            <a:endParaRPr lang="de-DE" dirty="0"/>
          </a:p>
          <a:p>
            <a:r>
              <a:rPr lang="de-DE" dirty="0"/>
              <a:t>“At this moment in the conversation, my very large dog leapt up and threw his upper body into my lap. This is not something he has ever done. It felt like he was really showing his love as he spoke it to </a:t>
            </a:r>
            <a:r>
              <a:rPr lang="de-DE" dirty="0" err="1"/>
              <a:t>you</a:t>
            </a:r>
            <a:r>
              <a:rPr lang="de-DE" dirty="0"/>
              <a:t>!</a:t>
            </a:r>
            <a:r>
              <a:rPr lang="en-US" dirty="0"/>
              <a:t>”</a:t>
            </a:r>
            <a:endParaRPr lang="de-DE" dirty="0"/>
          </a:p>
          <a:p>
            <a:endParaRPr lang="en-US" dirty="0"/>
          </a:p>
          <a:p>
            <a:pPr lvl="0"/>
            <a:endParaRPr lang="en-US" dirty="0"/>
          </a:p>
          <a:p>
            <a:endParaRPr lang="en-US" dirty="0"/>
          </a:p>
        </p:txBody>
      </p:sp>
      <p:sp>
        <p:nvSpPr>
          <p:cNvPr id="6" name="Rectangle 6">
            <a:extLst>
              <a:ext uri="{FF2B5EF4-FFF2-40B4-BE49-F238E27FC236}">
                <a16:creationId xmlns:a16="http://schemas.microsoft.com/office/drawing/2014/main" id="{E658FF70-D2A3-204E-9712-F4A0C39A24EF}"/>
              </a:ext>
            </a:extLst>
          </p:cNvPr>
          <p:cNvSpPr>
            <a:spLocks noChangeArrowheads="1"/>
          </p:cNvSpPr>
          <p:nvPr/>
        </p:nvSpPr>
        <p:spPr bwMode="auto">
          <a:xfrm>
            <a:off x="5583980" y="2819399"/>
            <a:ext cx="1072282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077" name="Picture 5">
            <a:extLst>
              <a:ext uri="{FF2B5EF4-FFF2-40B4-BE49-F238E27FC236}">
                <a16:creationId xmlns:a16="http://schemas.microsoft.com/office/drawing/2014/main" id="{7CBA6A59-462D-144B-B0ED-A2C71CE09145}"/>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6824980" y="3482341"/>
            <a:ext cx="2129005" cy="3048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ED2480E-1604-254F-A0A6-3114D051511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077193" y="921259"/>
            <a:ext cx="2743200" cy="2057400"/>
          </a:xfrm>
          <a:prstGeom prst="rect">
            <a:avLst/>
          </a:prstGeom>
          <a:noFill/>
          <a:ln>
            <a:noFill/>
          </a:ln>
        </p:spPr>
      </p:pic>
      <p:pic>
        <p:nvPicPr>
          <p:cNvPr id="12" name="Picture 11">
            <a:extLst>
              <a:ext uri="{FF2B5EF4-FFF2-40B4-BE49-F238E27FC236}">
                <a16:creationId xmlns:a16="http://schemas.microsoft.com/office/drawing/2014/main" id="{F13D7A84-4F85-3244-ACF0-50AEA64BB4A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6194001" y="1902778"/>
            <a:ext cx="2827655" cy="232854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7"/>
                                        </p:tgtEl>
                                        <p:attrNameLst>
                                          <p:attrName>style.visibility</p:attrName>
                                        </p:attrNameLst>
                                      </p:cBhvr>
                                      <p:to>
                                        <p:strVal val="visible"/>
                                      </p:to>
                                    </p:set>
                                  </p:childTnLst>
                                  <p:subTnLst>
                                    <p:set>
                                      <p:cBhvr override="childStyle">
                                        <p:cTn dur="1" fill="hold" display="0" masterRel="nextClick" afterEffect="1"/>
                                        <p:tgtEl>
                                          <p:spTgt spid="3077"/>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Canine Messages to Guardians</a:t>
            </a:r>
          </a:p>
        </p:txBody>
      </p:sp>
      <p:sp>
        <p:nvSpPr>
          <p:cNvPr id="3" name="Content Placeholder 2"/>
          <p:cNvSpPr>
            <a:spLocks noGrp="1"/>
          </p:cNvSpPr>
          <p:nvPr>
            <p:ph idx="1"/>
          </p:nvPr>
        </p:nvSpPr>
        <p:spPr/>
        <p:txBody>
          <a:bodyPr>
            <a:normAutofit lnSpcReduction="10000"/>
          </a:bodyPr>
          <a:lstStyle/>
          <a:p>
            <a:r>
              <a:rPr lang="de-DE" dirty="0"/>
              <a:t>Animal’s response: “I hear everything you think. I feel everything you feel.” </a:t>
            </a:r>
          </a:p>
          <a:p>
            <a:r>
              <a:rPr lang="de-DE" dirty="0"/>
              <a:t>Animal’s response: He “likes the size of the house” as far as the number of dogs. He likes being the boss. He’s very thankful that he landed with you guys and he’s really happy. </a:t>
            </a:r>
          </a:p>
          <a:p>
            <a:r>
              <a:rPr lang="de-DE" dirty="0"/>
              <a:t>Animal’s response: “She should let me help with the healing sessions, she may be surprised.” </a:t>
            </a:r>
          </a:p>
          <a:p>
            <a:r>
              <a:rPr lang="de-DE" dirty="0"/>
              <a:t>Animal’s response:  Researcher got an adoring look from Roger: “I adore her. I’m really happy, thank you for taking such good care of me. I have a great life.” </a:t>
            </a:r>
            <a:endParaRPr lang="en-US" dirty="0"/>
          </a:p>
        </p:txBody>
      </p:sp>
      <p:pic>
        <p:nvPicPr>
          <p:cNvPr id="4" name="Picture 3">
            <a:extLst>
              <a:ext uri="{FF2B5EF4-FFF2-40B4-BE49-F238E27FC236}">
                <a16:creationId xmlns:a16="http://schemas.microsoft.com/office/drawing/2014/main" id="{975A33EA-2C6C-EF46-B934-305498F07D1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486400" y="2527299"/>
            <a:ext cx="3505200" cy="2483613"/>
          </a:xfrm>
          <a:prstGeom prst="rect">
            <a:avLst/>
          </a:prstGeom>
          <a:noFill/>
          <a:ln>
            <a:noFill/>
          </a:ln>
        </p:spPr>
      </p:pic>
      <p:pic>
        <p:nvPicPr>
          <p:cNvPr id="5" name="Picture 4">
            <a:extLst>
              <a:ext uri="{FF2B5EF4-FFF2-40B4-BE49-F238E27FC236}">
                <a16:creationId xmlns:a16="http://schemas.microsoft.com/office/drawing/2014/main" id="{9D5FD35E-47F7-304D-B1CD-AEF0D0019B3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014499"/>
            <a:ext cx="3011658" cy="2614901"/>
          </a:xfrm>
          <a:prstGeom prst="rect">
            <a:avLst/>
          </a:prstGeom>
          <a:noFill/>
          <a:ln>
            <a:noFill/>
          </a:ln>
        </p:spPr>
      </p:pic>
      <p:pic>
        <p:nvPicPr>
          <p:cNvPr id="6" name="Picture 5">
            <a:extLst>
              <a:ext uri="{FF2B5EF4-FFF2-40B4-BE49-F238E27FC236}">
                <a16:creationId xmlns:a16="http://schemas.microsoft.com/office/drawing/2014/main" id="{B718A914-5C20-D146-BF5D-52457540CD7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900029" y="1917143"/>
            <a:ext cx="2997200" cy="2125345"/>
          </a:xfrm>
          <a:prstGeom prst="rect">
            <a:avLst/>
          </a:prstGeom>
          <a:noFill/>
          <a:ln>
            <a:noFill/>
          </a:ln>
        </p:spPr>
      </p:pic>
      <p:pic>
        <p:nvPicPr>
          <p:cNvPr id="7" name="Picture 6">
            <a:extLst>
              <a:ext uri="{FF2B5EF4-FFF2-40B4-BE49-F238E27FC236}">
                <a16:creationId xmlns:a16="http://schemas.microsoft.com/office/drawing/2014/main" id="{27CCCC93-6B38-CF44-BF27-3C9EA38391A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6413500" y="2114833"/>
            <a:ext cx="2827655" cy="2328545"/>
          </a:xfrm>
          <a:prstGeom prst="rect">
            <a:avLst/>
          </a:prstGeom>
          <a:noFill/>
          <a:ln>
            <a:noFill/>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Canine Messages to Guardians</a:t>
            </a:r>
          </a:p>
        </p:txBody>
      </p:sp>
      <p:sp>
        <p:nvSpPr>
          <p:cNvPr id="3" name="Content Placeholder 2"/>
          <p:cNvSpPr>
            <a:spLocks noGrp="1"/>
          </p:cNvSpPr>
          <p:nvPr>
            <p:ph idx="1"/>
          </p:nvPr>
        </p:nvSpPr>
        <p:spPr/>
        <p:txBody>
          <a:bodyPr/>
          <a:lstStyle/>
          <a:p>
            <a:r>
              <a:rPr lang="de-DE" dirty="0"/>
              <a:t>Animal’s response: “It’s going to be fine, it’s going to be better. As long as we’re together, it will all work out.” </a:t>
            </a:r>
          </a:p>
          <a:p>
            <a:r>
              <a:rPr lang="de-DE" dirty="0"/>
              <a:t>Animal’s response: Researcher got that he wants the rats out of the house. “Before the rats came, I had a perfect life.” </a:t>
            </a:r>
          </a:p>
          <a:p>
            <a:r>
              <a:rPr lang="de-DE" dirty="0"/>
              <a:t>Animal’s response: Researcher got that “I know I’ve made you sad” and he’s very sorry about that. He knows he’s been forgiven by guardians but he hasn’t forgiven himself for what happened. “I’ll try to be more respectful of the little ones.” </a:t>
            </a:r>
            <a:endParaRPr lang="en-US" dirty="0"/>
          </a:p>
        </p:txBody>
      </p:sp>
      <p:pic>
        <p:nvPicPr>
          <p:cNvPr id="4" name="Picture 3">
            <a:extLst>
              <a:ext uri="{FF2B5EF4-FFF2-40B4-BE49-F238E27FC236}">
                <a16:creationId xmlns:a16="http://schemas.microsoft.com/office/drawing/2014/main" id="{C1968DF1-9A70-464E-B07E-ADD993F17B2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19800" y="2819400"/>
            <a:ext cx="3039794" cy="2743200"/>
          </a:xfrm>
          <a:prstGeom prst="rect">
            <a:avLst/>
          </a:prstGeom>
          <a:noFill/>
          <a:ln>
            <a:noFill/>
          </a:ln>
        </p:spPr>
      </p:pic>
      <p:pic>
        <p:nvPicPr>
          <p:cNvPr id="5" name="Picture 4">
            <a:extLst>
              <a:ext uri="{FF2B5EF4-FFF2-40B4-BE49-F238E27FC236}">
                <a16:creationId xmlns:a16="http://schemas.microsoft.com/office/drawing/2014/main" id="{93E17232-4A6E-CA4A-B1C1-11E9FA1F669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172200" y="3796792"/>
            <a:ext cx="2514600" cy="3061208"/>
          </a:xfrm>
          <a:prstGeom prst="rect">
            <a:avLst/>
          </a:prstGeom>
          <a:noFill/>
          <a:ln>
            <a:noFill/>
          </a:ln>
        </p:spPr>
      </p:pic>
      <p:pic>
        <p:nvPicPr>
          <p:cNvPr id="6" name="Picture 5">
            <a:extLst>
              <a:ext uri="{FF2B5EF4-FFF2-40B4-BE49-F238E27FC236}">
                <a16:creationId xmlns:a16="http://schemas.microsoft.com/office/drawing/2014/main" id="{1E5B365C-34E9-EC45-8B87-9560B6F1BEC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203874" y="1552194"/>
            <a:ext cx="3669323" cy="2534412"/>
          </a:xfrm>
          <a:prstGeom prst="rect">
            <a:avLst/>
          </a:prstGeom>
          <a:noFill/>
          <a:ln>
            <a:noFill/>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Canine Messages to Guardians</a:t>
            </a:r>
          </a:p>
        </p:txBody>
      </p:sp>
      <p:sp>
        <p:nvSpPr>
          <p:cNvPr id="3" name="Content Placeholder 2"/>
          <p:cNvSpPr>
            <a:spLocks noGrp="1"/>
          </p:cNvSpPr>
          <p:nvPr>
            <p:ph idx="1"/>
          </p:nvPr>
        </p:nvSpPr>
        <p:spPr/>
        <p:txBody>
          <a:bodyPr/>
          <a:lstStyle/>
          <a:p>
            <a:r>
              <a:rPr lang="de-DE" dirty="0"/>
              <a:t>Animal’s response: “Thank you for Dane.” She’s really happy that he’s there. “Thank you for taking such good care of me.” </a:t>
            </a:r>
          </a:p>
          <a:p>
            <a:r>
              <a:rPr lang="de-DE" dirty="0"/>
              <a:t>Animal’s response: “She worries about me too much, I’m fine. She doesn’t need to worry so much. I’m good, we’re good, life is good.” </a:t>
            </a:r>
            <a:endParaRPr lang="en-US" dirty="0"/>
          </a:p>
          <a:p>
            <a:endParaRPr lang="en-US" dirty="0"/>
          </a:p>
        </p:txBody>
      </p:sp>
      <p:pic>
        <p:nvPicPr>
          <p:cNvPr id="4" name="Picture 3">
            <a:extLst>
              <a:ext uri="{FF2B5EF4-FFF2-40B4-BE49-F238E27FC236}">
                <a16:creationId xmlns:a16="http://schemas.microsoft.com/office/drawing/2014/main" id="{D42608CC-7A5B-1A4F-9A62-28DE4952A1C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19800" y="2971800"/>
            <a:ext cx="2667000" cy="2362200"/>
          </a:xfrm>
          <a:prstGeom prst="rect">
            <a:avLst/>
          </a:prstGeom>
          <a:noFill/>
          <a:ln>
            <a:noFill/>
          </a:ln>
        </p:spPr>
      </p:pic>
      <p:pic>
        <p:nvPicPr>
          <p:cNvPr id="5" name="Picture 4">
            <a:extLst>
              <a:ext uri="{FF2B5EF4-FFF2-40B4-BE49-F238E27FC236}">
                <a16:creationId xmlns:a16="http://schemas.microsoft.com/office/drawing/2014/main" id="{5057BBCD-C120-7641-96BE-646ACBF23B6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705601" y="1"/>
            <a:ext cx="2402058" cy="2971800"/>
          </a:xfrm>
          <a:prstGeom prst="rect">
            <a:avLst/>
          </a:prstGeom>
          <a:noFill/>
          <a:ln>
            <a:noFill/>
          </a:ln>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Limitations</a:t>
            </a:r>
          </a:p>
        </p:txBody>
      </p:sp>
      <p:sp>
        <p:nvSpPr>
          <p:cNvPr id="3" name="Content Placeholder 2"/>
          <p:cNvSpPr>
            <a:spLocks noGrp="1"/>
          </p:cNvSpPr>
          <p:nvPr>
            <p:ph idx="1"/>
          </p:nvPr>
        </p:nvSpPr>
        <p:spPr>
          <a:xfrm>
            <a:off x="457200" y="1935480"/>
            <a:ext cx="8229600" cy="4922520"/>
          </a:xfrm>
        </p:spPr>
        <p:txBody>
          <a:bodyPr>
            <a:normAutofit/>
          </a:bodyPr>
          <a:lstStyle/>
          <a:p>
            <a:r>
              <a:rPr lang="de-DE" sz="2800" dirty="0"/>
              <a:t>Researcher was the animal communicator and conducted all sessions herself. </a:t>
            </a:r>
          </a:p>
          <a:p>
            <a:r>
              <a:rPr lang="de-DE" sz="2800" dirty="0"/>
              <a:t>No alternative preparation used by researcher other than the described meditation methods. </a:t>
            </a:r>
          </a:p>
          <a:p>
            <a:r>
              <a:rPr lang="de-DE" sz="2800" dirty="0"/>
              <a:t>All 138 potential participants who responded to the recruiting email could not be accommodated.</a:t>
            </a:r>
          </a:p>
          <a:p>
            <a:r>
              <a:rPr lang="de-DE" sz="2800" dirty="0"/>
              <a:t>Guardian gender was almost exclusively female (49 to 1 male). </a:t>
            </a:r>
          </a:p>
          <a:p>
            <a:endParaRPr lang="en-US" dirty="0"/>
          </a:p>
          <a:p>
            <a:endParaRPr lang="en-US" dirty="0"/>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Limitations</a:t>
            </a:r>
          </a:p>
        </p:txBody>
      </p:sp>
      <p:sp>
        <p:nvSpPr>
          <p:cNvPr id="3" name="Content Placeholder 2"/>
          <p:cNvSpPr>
            <a:spLocks noGrp="1"/>
          </p:cNvSpPr>
          <p:nvPr>
            <p:ph idx="1"/>
          </p:nvPr>
        </p:nvSpPr>
        <p:spPr/>
        <p:txBody>
          <a:bodyPr>
            <a:normAutofit/>
          </a:bodyPr>
          <a:lstStyle/>
          <a:p>
            <a:r>
              <a:rPr lang="de-DE" sz="2800" dirty="0"/>
              <a:t>Some participants were known to the researcher (13 of 50 guardians, or 26%).</a:t>
            </a:r>
            <a:endParaRPr lang="en-US" sz="2800" dirty="0"/>
          </a:p>
          <a:p>
            <a:r>
              <a:rPr lang="de-DE" sz="2800" dirty="0"/>
              <a:t>Participant bias and the truthfulness of data received.</a:t>
            </a:r>
          </a:p>
          <a:p>
            <a:r>
              <a:rPr lang="de-DE" sz="2800" dirty="0"/>
              <a:t>Researcher may have actually received information telepathically from the guardian, rather than the canine.  However, researcher has also worked from only a picture of the animal without </a:t>
            </a:r>
            <a:r>
              <a:rPr lang="de-DE" sz="2800" dirty="0" err="1"/>
              <a:t>guardian</a:t>
            </a:r>
            <a:r>
              <a:rPr lang="de-DE" sz="2800" dirty="0"/>
              <a:t> on a </a:t>
            </a:r>
            <a:r>
              <a:rPr lang="de-DE" sz="2800" dirty="0" err="1"/>
              <a:t>conference</a:t>
            </a:r>
            <a:r>
              <a:rPr lang="de-DE" sz="2800" dirty="0"/>
              <a:t> </a:t>
            </a:r>
            <a:r>
              <a:rPr lang="de-DE" sz="2800" dirty="0" err="1"/>
              <a:t>call</a:t>
            </a:r>
            <a:r>
              <a:rPr lang="de-DE" sz="2800" dirty="0"/>
              <a:t>.</a:t>
            </a:r>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Suggestions for Future Research</a:t>
            </a:r>
          </a:p>
        </p:txBody>
      </p:sp>
      <p:sp>
        <p:nvSpPr>
          <p:cNvPr id="3" name="Content Placeholder 2"/>
          <p:cNvSpPr>
            <a:spLocks noGrp="1"/>
          </p:cNvSpPr>
          <p:nvPr>
            <p:ph idx="1"/>
          </p:nvPr>
        </p:nvSpPr>
        <p:spPr/>
        <p:txBody>
          <a:bodyPr>
            <a:normAutofit fontScale="92500"/>
          </a:bodyPr>
          <a:lstStyle/>
          <a:p>
            <a:r>
              <a:rPr lang="de-DE" sz="2800" dirty="0"/>
              <a:t>Future research could expand to other species, such as </a:t>
            </a:r>
          </a:p>
          <a:p>
            <a:pPr lvl="1"/>
            <a:r>
              <a:rPr lang="de-DE" sz="2800" dirty="0"/>
              <a:t>domestic cats </a:t>
            </a:r>
            <a:r>
              <a:rPr lang="de-DE" sz="2800" i="1" dirty="0"/>
              <a:t>(Felis silvestris catus)</a:t>
            </a:r>
            <a:r>
              <a:rPr lang="de-DE" sz="2800" dirty="0"/>
              <a:t>, </a:t>
            </a:r>
          </a:p>
          <a:p>
            <a:pPr lvl="1"/>
            <a:r>
              <a:rPr lang="de-DE" sz="2800" dirty="0"/>
              <a:t>horses </a:t>
            </a:r>
            <a:r>
              <a:rPr lang="de-DE" sz="2800" i="1" dirty="0"/>
              <a:t>(Equus ferus caballus)</a:t>
            </a:r>
            <a:endParaRPr lang="de-DE" sz="2800" dirty="0"/>
          </a:p>
          <a:p>
            <a:pPr lvl="1"/>
            <a:r>
              <a:rPr lang="de-DE" sz="2800" dirty="0"/>
              <a:t>a range of domestic birds (finches, parrots, parakeets, etc.)</a:t>
            </a:r>
          </a:p>
          <a:p>
            <a:pPr lvl="1"/>
            <a:r>
              <a:rPr lang="de-DE" sz="2800" dirty="0"/>
              <a:t>domestic snakes</a:t>
            </a:r>
          </a:p>
          <a:p>
            <a:pPr lvl="1"/>
            <a:r>
              <a:rPr lang="de-DE" sz="2800" dirty="0"/>
              <a:t>ferrets</a:t>
            </a:r>
          </a:p>
          <a:p>
            <a:pPr lvl="1"/>
            <a:r>
              <a:rPr lang="de-DE" sz="2800" dirty="0" err="1"/>
              <a:t>rabbits</a:t>
            </a:r>
            <a:endParaRPr lang="de-DE" sz="2800" dirty="0"/>
          </a:p>
          <a:p>
            <a:pPr lvl="1"/>
            <a:r>
              <a:rPr lang="de-DE" sz="2800" dirty="0"/>
              <a:t>chickens</a:t>
            </a:r>
            <a:endParaRPr lang="en-US" sz="2800" dirty="0"/>
          </a:p>
          <a:p>
            <a:endParaRPr lang="en-US" dirty="0"/>
          </a:p>
        </p:txBody>
      </p:sp>
    </p:spTree>
  </p:cSld>
  <p:clrMapOvr>
    <a:masterClrMapping/>
  </p:clrMapOvr>
  <p:transition>
    <p:dissolv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Suggestions for Future Research</a:t>
            </a:r>
          </a:p>
        </p:txBody>
      </p:sp>
      <p:sp>
        <p:nvSpPr>
          <p:cNvPr id="3" name="Content Placeholder 2"/>
          <p:cNvSpPr>
            <a:spLocks noGrp="1"/>
          </p:cNvSpPr>
          <p:nvPr>
            <p:ph idx="1"/>
          </p:nvPr>
        </p:nvSpPr>
        <p:spPr>
          <a:xfrm>
            <a:off x="457200" y="1935480"/>
            <a:ext cx="8229600" cy="4693920"/>
          </a:xfrm>
        </p:spPr>
        <p:txBody>
          <a:bodyPr>
            <a:normAutofit fontScale="92500" lnSpcReduction="20000"/>
          </a:bodyPr>
          <a:lstStyle/>
          <a:p>
            <a:r>
              <a:rPr lang="de-DE" sz="3000" dirty="0"/>
              <a:t>Include other methods for human preparation to quiet their mind</a:t>
            </a:r>
          </a:p>
          <a:p>
            <a:pPr lvl="1"/>
            <a:r>
              <a:rPr lang="de-DE" sz="3000" dirty="0"/>
              <a:t>HeartMath program</a:t>
            </a:r>
          </a:p>
          <a:p>
            <a:pPr lvl="1"/>
            <a:r>
              <a:rPr lang="de-DE" sz="3000" dirty="0"/>
              <a:t>mindfulness-based stress reduction </a:t>
            </a:r>
          </a:p>
          <a:p>
            <a:pPr lvl="1"/>
            <a:r>
              <a:rPr lang="de-DE" sz="3000" dirty="0"/>
              <a:t>transcendental meditation </a:t>
            </a:r>
          </a:p>
          <a:p>
            <a:pPr lvl="1"/>
            <a:r>
              <a:rPr lang="de-DE" sz="3000" dirty="0"/>
              <a:t>sonic drumming of a shamanic journey</a:t>
            </a:r>
          </a:p>
          <a:p>
            <a:r>
              <a:rPr lang="de-DE" sz="3000" dirty="0"/>
              <a:t>All of these methods focus on quieting the mind and shifting focus inward, away from the physical world. </a:t>
            </a:r>
          </a:p>
          <a:p>
            <a:pPr algn="ctr">
              <a:buNone/>
            </a:pPr>
            <a:r>
              <a:rPr lang="de-DE" sz="3800" b="1" dirty="0"/>
              <a:t>It is in this quiet, dark, internal space </a:t>
            </a:r>
          </a:p>
          <a:p>
            <a:pPr algn="ctr">
              <a:buNone/>
            </a:pPr>
            <a:r>
              <a:rPr lang="de-DE" sz="3800" b="1" dirty="0"/>
              <a:t>that animals can be heard.</a:t>
            </a:r>
            <a:endParaRPr lang="en-US" sz="3800" b="1" dirty="0"/>
          </a:p>
          <a:p>
            <a:endParaRPr lang="en-US" dirty="0"/>
          </a:p>
        </p:txBody>
      </p:sp>
    </p:spTree>
  </p:cSld>
  <p:clrMapOvr>
    <a:masterClrMapping/>
  </p:clrMapOvr>
  <p:transition>
    <p:blinds/>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a:t>
            </a:r>
          </a:p>
        </p:txBody>
      </p:sp>
      <p:sp>
        <p:nvSpPr>
          <p:cNvPr id="3" name="Content Placeholder 2"/>
          <p:cNvSpPr>
            <a:spLocks noGrp="1"/>
          </p:cNvSpPr>
          <p:nvPr>
            <p:ph idx="1"/>
          </p:nvPr>
        </p:nvSpPr>
        <p:spPr/>
        <p:txBody>
          <a:bodyPr>
            <a:normAutofit/>
          </a:bodyPr>
          <a:lstStyle/>
          <a:p>
            <a:r>
              <a:rPr lang="en-US" sz="2800" dirty="0"/>
              <a:t>Findings suggest telepathic interspecies communication may be possible using meditative techniques to quiet the human mind.</a:t>
            </a:r>
          </a:p>
          <a:p>
            <a:r>
              <a:rPr lang="en-US" sz="2800" dirty="0"/>
              <a:t>Common issues surfaced by guardians related primarily to their canine’s naturally reactive nature.</a:t>
            </a:r>
          </a:p>
          <a:p>
            <a:r>
              <a:rPr lang="en-US" sz="2800" dirty="0"/>
              <a:t>These common issues represent canine feelings and emotions that are </a:t>
            </a:r>
            <a:r>
              <a:rPr lang="en-US" sz="2800" b="1" i="1" dirty="0"/>
              <a:t>not that different </a:t>
            </a:r>
            <a:r>
              <a:rPr lang="en-US" sz="2800" dirty="0"/>
              <a:t>from the complexity of human emotional relationships.</a:t>
            </a:r>
          </a:p>
        </p:txBody>
      </p:sp>
    </p:spTree>
  </p:cSld>
  <p:clrMapOvr>
    <a:masterClrMapping/>
  </p:clrMapOvr>
  <p:transition>
    <p:check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Introduction</a:t>
            </a:r>
          </a:p>
        </p:txBody>
      </p:sp>
      <p:sp>
        <p:nvSpPr>
          <p:cNvPr id="3" name="Content Placeholder 2"/>
          <p:cNvSpPr>
            <a:spLocks noGrp="1"/>
          </p:cNvSpPr>
          <p:nvPr>
            <p:ph idx="1"/>
          </p:nvPr>
        </p:nvSpPr>
        <p:spPr/>
        <p:txBody>
          <a:bodyPr>
            <a:normAutofit/>
          </a:bodyPr>
          <a:lstStyle/>
          <a:p>
            <a:r>
              <a:rPr lang="de-DE" sz="3200" dirty="0"/>
              <a:t>A </a:t>
            </a:r>
            <a:r>
              <a:rPr lang="de-DE" sz="3200" dirty="0" err="1"/>
              <a:t>small</a:t>
            </a:r>
            <a:r>
              <a:rPr lang="de-DE" sz="3200" dirty="0"/>
              <a:t> </a:t>
            </a:r>
            <a:r>
              <a:rPr lang="de-DE" sz="3200" dirty="0" err="1"/>
              <a:t>grey</a:t>
            </a:r>
            <a:r>
              <a:rPr lang="de-DE" sz="3200" dirty="0"/>
              <a:t> </a:t>
            </a:r>
            <a:r>
              <a:rPr lang="de-DE" sz="3200" dirty="0" err="1"/>
              <a:t>cat</a:t>
            </a:r>
            <a:r>
              <a:rPr lang="de-DE" sz="3200" dirty="0"/>
              <a:t> </a:t>
            </a:r>
            <a:r>
              <a:rPr lang="de-DE" sz="3200" dirty="0" err="1"/>
              <a:t>named</a:t>
            </a:r>
            <a:r>
              <a:rPr lang="de-DE" sz="3200" dirty="0"/>
              <a:t> Joey</a:t>
            </a:r>
            <a:endParaRPr kumimoji="0" lang="de-DE" sz="3200" kern="1200" dirty="0">
              <a:solidFill>
                <a:schemeClr val="tx1"/>
              </a:solidFill>
              <a:latin typeface="+mn-lt"/>
              <a:ea typeface="+mn-ea"/>
              <a:cs typeface="+mn-cs"/>
            </a:endParaRPr>
          </a:p>
          <a:p>
            <a:r>
              <a:rPr kumimoji="0" lang="de-DE" sz="3200" kern="1200" dirty="0">
                <a:solidFill>
                  <a:schemeClr val="tx1"/>
                </a:solidFill>
                <a:latin typeface="+mn-lt"/>
                <a:ea typeface="+mn-ea"/>
                <a:cs typeface="+mn-cs"/>
              </a:rPr>
              <a:t>Psychophysiological coherence </a:t>
            </a:r>
          </a:p>
          <a:p>
            <a:r>
              <a:rPr kumimoji="0" lang="de-DE" sz="3200" kern="1200" dirty="0">
                <a:solidFill>
                  <a:schemeClr val="tx1"/>
                </a:solidFill>
                <a:latin typeface="+mn-lt"/>
                <a:ea typeface="+mn-ea"/>
                <a:cs typeface="+mn-cs"/>
              </a:rPr>
              <a:t>The </a:t>
            </a:r>
            <a:r>
              <a:rPr kumimoji="0" lang="de-DE" sz="3200" kern="1200" dirty="0" err="1">
                <a:solidFill>
                  <a:schemeClr val="tx1"/>
                </a:solidFill>
                <a:latin typeface="+mn-lt"/>
                <a:ea typeface="+mn-ea"/>
                <a:cs typeface="+mn-cs"/>
              </a:rPr>
              <a:t>brain</a:t>
            </a:r>
            <a:r>
              <a:rPr kumimoji="0" lang="de-DE" sz="3200" kern="1200" dirty="0">
                <a:solidFill>
                  <a:schemeClr val="tx1"/>
                </a:solidFill>
                <a:latin typeface="+mn-lt"/>
                <a:ea typeface="+mn-ea"/>
                <a:cs typeface="+mn-cs"/>
              </a:rPr>
              <a:t> / </a:t>
            </a:r>
            <a:r>
              <a:rPr kumimoji="0" lang="de-DE" sz="3200" kern="1200" dirty="0" err="1">
                <a:solidFill>
                  <a:schemeClr val="tx1"/>
                </a:solidFill>
                <a:latin typeface="+mn-lt"/>
                <a:ea typeface="+mn-ea"/>
                <a:cs typeface="+mn-cs"/>
              </a:rPr>
              <a:t>heart</a:t>
            </a:r>
            <a:r>
              <a:rPr kumimoji="0" lang="de-DE" sz="3200" kern="1200" dirty="0">
                <a:solidFill>
                  <a:schemeClr val="tx1"/>
                </a:solidFill>
                <a:latin typeface="+mn-lt"/>
                <a:ea typeface="+mn-ea"/>
                <a:cs typeface="+mn-cs"/>
              </a:rPr>
              <a:t> </a:t>
            </a:r>
            <a:r>
              <a:rPr kumimoji="0" lang="de-DE" sz="3200" kern="1200" dirty="0" err="1">
                <a:solidFill>
                  <a:schemeClr val="tx1"/>
                </a:solidFill>
                <a:latin typeface="+mn-lt"/>
                <a:ea typeface="+mn-ea"/>
                <a:cs typeface="+mn-cs"/>
              </a:rPr>
              <a:t>connection</a:t>
            </a:r>
            <a:endParaRPr kumimoji="0" lang="de-DE" sz="3200" kern="1200" dirty="0">
              <a:solidFill>
                <a:schemeClr val="tx1"/>
              </a:solidFill>
              <a:latin typeface="+mn-lt"/>
              <a:ea typeface="+mn-ea"/>
              <a:cs typeface="+mn-cs"/>
            </a:endParaRPr>
          </a:p>
          <a:p>
            <a:r>
              <a:rPr kumimoji="0" lang="de-DE" sz="3200" kern="1200" dirty="0" err="1">
                <a:solidFill>
                  <a:schemeClr val="tx1"/>
                </a:solidFill>
                <a:latin typeface="+mn-lt"/>
                <a:ea typeface="+mn-ea"/>
                <a:cs typeface="+mn-cs"/>
              </a:rPr>
              <a:t>Calming</a:t>
            </a:r>
            <a:r>
              <a:rPr kumimoji="0" lang="de-DE" sz="3200" kern="1200" dirty="0">
                <a:solidFill>
                  <a:schemeClr val="tx1"/>
                </a:solidFill>
                <a:latin typeface="+mn-lt"/>
                <a:ea typeface="+mn-ea"/>
                <a:cs typeface="+mn-cs"/>
              </a:rPr>
              <a:t> the mind </a:t>
            </a:r>
            <a:r>
              <a:rPr kumimoji="0" lang="de-DE" sz="3200" kern="1200" dirty="0" err="1">
                <a:solidFill>
                  <a:schemeClr val="tx1"/>
                </a:solidFill>
                <a:latin typeface="+mn-lt"/>
                <a:ea typeface="+mn-ea"/>
                <a:cs typeface="+mn-cs"/>
              </a:rPr>
              <a:t>and</a:t>
            </a:r>
            <a:r>
              <a:rPr kumimoji="0" lang="de-DE" sz="3200" kern="1200" dirty="0">
                <a:solidFill>
                  <a:schemeClr val="tx1"/>
                </a:solidFill>
                <a:latin typeface="+mn-lt"/>
                <a:ea typeface="+mn-ea"/>
                <a:cs typeface="+mn-cs"/>
              </a:rPr>
              <a:t> </a:t>
            </a:r>
            <a:r>
              <a:rPr kumimoji="0" lang="de-DE" sz="3200" kern="1200" dirty="0" err="1">
                <a:solidFill>
                  <a:schemeClr val="tx1"/>
                </a:solidFill>
                <a:latin typeface="+mn-lt"/>
                <a:ea typeface="+mn-ea"/>
                <a:cs typeface="+mn-cs"/>
              </a:rPr>
              <a:t>emotions</a:t>
            </a:r>
            <a:endParaRPr lang="de-DE" sz="3200" dirty="0"/>
          </a:p>
          <a:p>
            <a:r>
              <a:rPr kumimoji="0" lang="de-DE" sz="3200" kern="1200" dirty="0" err="1">
                <a:solidFill>
                  <a:schemeClr val="tx1"/>
                </a:solidFill>
                <a:latin typeface="+mn-lt"/>
                <a:ea typeface="+mn-ea"/>
                <a:cs typeface="+mn-cs"/>
              </a:rPr>
              <a:t>Quieting</a:t>
            </a:r>
            <a:r>
              <a:rPr kumimoji="0" lang="de-DE" sz="3200" kern="1200" dirty="0">
                <a:solidFill>
                  <a:schemeClr val="tx1"/>
                </a:solidFill>
                <a:latin typeface="+mn-lt"/>
                <a:ea typeface="+mn-ea"/>
                <a:cs typeface="+mn-cs"/>
              </a:rPr>
              <a:t> </a:t>
            </a:r>
            <a:r>
              <a:rPr kumimoji="0" lang="de-DE" sz="3200" kern="1200" dirty="0" err="1">
                <a:solidFill>
                  <a:schemeClr val="tx1"/>
                </a:solidFill>
                <a:latin typeface="+mn-lt"/>
                <a:ea typeface="+mn-ea"/>
                <a:cs typeface="+mn-cs"/>
              </a:rPr>
              <a:t>the</a:t>
            </a:r>
            <a:r>
              <a:rPr kumimoji="0" lang="de-DE" sz="3200" kern="1200" dirty="0">
                <a:solidFill>
                  <a:schemeClr val="tx1"/>
                </a:solidFill>
                <a:latin typeface="+mn-lt"/>
                <a:ea typeface="+mn-ea"/>
                <a:cs typeface="+mn-cs"/>
              </a:rPr>
              <a:t> </a:t>
            </a:r>
            <a:r>
              <a:rPr kumimoji="0" lang="de-DE" sz="3200" kern="1200" dirty="0" err="1">
                <a:solidFill>
                  <a:schemeClr val="tx1"/>
                </a:solidFill>
                <a:latin typeface="+mn-lt"/>
                <a:ea typeface="+mn-ea"/>
                <a:cs typeface="+mn-cs"/>
              </a:rPr>
              <a:t>mind</a:t>
            </a:r>
            <a:r>
              <a:rPr kumimoji="0" lang="de-DE" sz="3200" kern="1200" dirty="0">
                <a:solidFill>
                  <a:schemeClr val="tx1"/>
                </a:solidFill>
                <a:latin typeface="+mn-lt"/>
                <a:ea typeface="+mn-ea"/>
                <a:cs typeface="+mn-cs"/>
              </a:rPr>
              <a:t> </a:t>
            </a:r>
            <a:r>
              <a:rPr kumimoji="0" lang="de-DE" sz="3200" kern="1200" dirty="0" err="1">
                <a:solidFill>
                  <a:schemeClr val="tx1"/>
                </a:solidFill>
                <a:latin typeface="+mn-lt"/>
                <a:ea typeface="+mn-ea"/>
                <a:cs typeface="+mn-cs"/>
              </a:rPr>
              <a:t>enables</a:t>
            </a:r>
            <a:r>
              <a:rPr kumimoji="0" lang="de-DE" sz="3200" kern="1200" dirty="0">
                <a:solidFill>
                  <a:schemeClr val="tx1"/>
                </a:solidFill>
                <a:latin typeface="+mn-lt"/>
                <a:ea typeface="+mn-ea"/>
                <a:cs typeface="+mn-cs"/>
              </a:rPr>
              <a:t> </a:t>
            </a:r>
            <a:r>
              <a:rPr kumimoji="0" lang="de-DE" sz="3200" kern="1200" dirty="0" err="1">
                <a:solidFill>
                  <a:schemeClr val="tx1"/>
                </a:solidFill>
                <a:latin typeface="+mn-lt"/>
                <a:ea typeface="+mn-ea"/>
                <a:cs typeface="+mn-cs"/>
              </a:rPr>
              <a:t>telepathic</a:t>
            </a:r>
            <a:r>
              <a:rPr kumimoji="0" lang="de-DE" sz="3200" kern="1200" dirty="0">
                <a:solidFill>
                  <a:schemeClr val="tx1"/>
                </a:solidFill>
                <a:latin typeface="+mn-lt"/>
                <a:ea typeface="+mn-ea"/>
                <a:cs typeface="+mn-cs"/>
              </a:rPr>
              <a:t> </a:t>
            </a:r>
            <a:r>
              <a:rPr lang="de-DE" sz="3200" dirty="0" err="1"/>
              <a:t>connections</a:t>
            </a:r>
            <a:endParaRPr lang="de-DE" sz="3200" dirty="0"/>
          </a:p>
          <a:p>
            <a:r>
              <a:rPr lang="de-DE" sz="3200" dirty="0" err="1"/>
              <a:t>My</a:t>
            </a:r>
            <a:r>
              <a:rPr lang="de-DE" sz="3200" dirty="0"/>
              <a:t> </a:t>
            </a:r>
            <a:r>
              <a:rPr lang="de-DE" sz="3200" dirty="0" err="1"/>
              <a:t>intention</a:t>
            </a:r>
            <a:r>
              <a:rPr lang="de-DE" sz="3200" dirty="0"/>
              <a:t> </a:t>
            </a:r>
            <a:r>
              <a:rPr lang="de-DE" sz="3200" dirty="0" err="1"/>
              <a:t>is</a:t>
            </a:r>
            <a:r>
              <a:rPr lang="de-DE" sz="3200" dirty="0"/>
              <a:t> </a:t>
            </a:r>
            <a:r>
              <a:rPr lang="de-DE" sz="3200" dirty="0" err="1"/>
              <a:t>to</a:t>
            </a:r>
            <a:r>
              <a:rPr lang="de-DE" sz="3200" dirty="0"/>
              <a:t> </a:t>
            </a:r>
            <a:r>
              <a:rPr lang="de-DE" sz="3200" dirty="0" err="1"/>
              <a:t>change</a:t>
            </a:r>
            <a:r>
              <a:rPr lang="de-DE" sz="3200" dirty="0"/>
              <a:t> </a:t>
            </a:r>
            <a:r>
              <a:rPr lang="de-DE" sz="3200" dirty="0" err="1"/>
              <a:t>the</a:t>
            </a:r>
            <a:r>
              <a:rPr lang="de-DE" sz="3200" dirty="0"/>
              <a:t> </a:t>
            </a:r>
            <a:r>
              <a:rPr lang="de-DE" sz="3200" dirty="0" err="1"/>
              <a:t>world</a:t>
            </a:r>
            <a:endParaRPr lang="de-DE" sz="3200" dirty="0"/>
          </a:p>
          <a:p>
            <a:endParaRPr kumimoji="0" lang="de-DE" sz="3200" kern="1200" dirty="0">
              <a:solidFill>
                <a:schemeClr val="tx1"/>
              </a:solidFill>
              <a:latin typeface="+mn-lt"/>
              <a:ea typeface="+mn-ea"/>
              <a:cs typeface="+mn-cs"/>
            </a:endParaRPr>
          </a:p>
        </p:txBody>
      </p:sp>
    </p:spTree>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Conclusions</a:t>
            </a:r>
          </a:p>
        </p:txBody>
      </p:sp>
      <p:sp>
        <p:nvSpPr>
          <p:cNvPr id="3" name="Content Placeholder 2"/>
          <p:cNvSpPr>
            <a:spLocks noGrp="1"/>
          </p:cNvSpPr>
          <p:nvPr>
            <p:ph idx="1"/>
          </p:nvPr>
        </p:nvSpPr>
        <p:spPr/>
        <p:txBody>
          <a:bodyPr>
            <a:normAutofit/>
          </a:bodyPr>
          <a:lstStyle/>
          <a:p>
            <a:r>
              <a:rPr lang="de-DE" sz="2800" dirty="0"/>
              <a:t>Perhaps the heart, or the heart’s electromagnetic field, may be a contributing source of energy that facilitates telepathic communication with animals.</a:t>
            </a:r>
          </a:p>
          <a:p>
            <a:r>
              <a:rPr lang="de-DE" sz="2800" dirty="0"/>
              <a:t>Jean Huston suggested a divine connection:  </a:t>
            </a:r>
          </a:p>
          <a:p>
            <a:pPr algn="ctr">
              <a:buNone/>
            </a:pPr>
            <a:endParaRPr lang="de-DE" sz="1600" dirty="0"/>
          </a:p>
          <a:p>
            <a:pPr algn="ctr">
              <a:buNone/>
            </a:pPr>
            <a:r>
              <a:rPr lang="de-DE" sz="2800" dirty="0"/>
              <a:t>“It is not inconsequential that the English language allows for the dyslexia of the spelling of the word </a:t>
            </a:r>
            <a:r>
              <a:rPr lang="de-DE" sz="2800" i="1" dirty="0"/>
              <a:t>dog</a:t>
            </a:r>
            <a:r>
              <a:rPr lang="de-DE" sz="2800" dirty="0"/>
              <a:t>:   </a:t>
            </a:r>
            <a:r>
              <a:rPr lang="de-DE" sz="2800" i="1" dirty="0"/>
              <a:t>God</a:t>
            </a:r>
            <a:r>
              <a:rPr lang="de-DE" sz="2800" dirty="0"/>
              <a:t> spelled backward.“</a:t>
            </a:r>
            <a:endParaRPr lang="en-US" sz="2800" dirty="0"/>
          </a:p>
          <a:p>
            <a:endParaRPr lang="en-US" dirty="0"/>
          </a:p>
        </p:txBody>
      </p:sp>
    </p:spTree>
  </p:cSld>
  <p:clrMapOvr>
    <a:masterClrMapping/>
  </p:clrMapOvr>
  <p:transition>
    <p:blinds dir="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8229600" cy="762000"/>
          </a:xfrm>
        </p:spPr>
        <p:txBody>
          <a:bodyPr>
            <a:normAutofit fontScale="90000"/>
          </a:bodyPr>
          <a:lstStyle/>
          <a:p>
            <a:r>
              <a:rPr lang="en-US" dirty="0"/>
              <a:t>Next Research--Equine Therapy:  </a:t>
            </a:r>
          </a:p>
        </p:txBody>
      </p:sp>
      <p:sp>
        <p:nvSpPr>
          <p:cNvPr id="3" name="Content Placeholder 2"/>
          <p:cNvSpPr>
            <a:spLocks noGrp="1"/>
          </p:cNvSpPr>
          <p:nvPr>
            <p:ph idx="1"/>
          </p:nvPr>
        </p:nvSpPr>
        <p:spPr>
          <a:xfrm>
            <a:off x="457200" y="3124200"/>
            <a:ext cx="8229600" cy="2667000"/>
          </a:xfrm>
        </p:spPr>
        <p:txBody>
          <a:bodyPr>
            <a:normAutofit lnSpcReduction="10000"/>
          </a:bodyPr>
          <a:lstStyle/>
          <a:p>
            <a:r>
              <a:rPr lang="en-US" dirty="0"/>
              <a:t>PTSD and traumatic brain injury veterans</a:t>
            </a:r>
          </a:p>
          <a:p>
            <a:r>
              <a:rPr lang="en-US" dirty="0"/>
              <a:t>PATH certified therapists</a:t>
            </a:r>
          </a:p>
          <a:p>
            <a:r>
              <a:rPr lang="en-US" dirty="0"/>
              <a:t>Two other animal communicators</a:t>
            </a:r>
          </a:p>
          <a:p>
            <a:r>
              <a:rPr lang="en-US" dirty="0"/>
              <a:t>Blinded design</a:t>
            </a:r>
          </a:p>
          <a:p>
            <a:r>
              <a:rPr lang="en-US" dirty="0"/>
              <a:t>Horses are particularly well suited to therapy programs for wounded veteran warriors</a:t>
            </a:r>
          </a:p>
          <a:p>
            <a:endParaRPr lang="en-US" dirty="0"/>
          </a:p>
          <a:p>
            <a:endParaRPr lang="en-US" dirty="0"/>
          </a:p>
        </p:txBody>
      </p:sp>
      <p:sp>
        <p:nvSpPr>
          <p:cNvPr id="4" name="TextBox 3"/>
          <p:cNvSpPr txBox="1"/>
          <p:nvPr/>
        </p:nvSpPr>
        <p:spPr>
          <a:xfrm>
            <a:off x="838200" y="1752600"/>
            <a:ext cx="6651693" cy="1200329"/>
          </a:xfrm>
          <a:prstGeom prst="rect">
            <a:avLst/>
          </a:prstGeom>
          <a:noFill/>
        </p:spPr>
        <p:txBody>
          <a:bodyPr wrap="none" rtlCol="0">
            <a:spAutoFit/>
          </a:bodyPr>
          <a:lstStyle/>
          <a:p>
            <a:pPr algn="ctr"/>
            <a:r>
              <a:rPr lang="en-US" sz="2400" dirty="0"/>
              <a:t>“There is something about the outside of a horse </a:t>
            </a:r>
          </a:p>
          <a:p>
            <a:pPr algn="ctr"/>
            <a:r>
              <a:rPr lang="en-US" sz="2400" dirty="0"/>
              <a:t>that is good for the inside of a man.”</a:t>
            </a:r>
          </a:p>
          <a:p>
            <a:pPr algn="ctr"/>
            <a:r>
              <a:rPr lang="en-US" sz="2400" dirty="0"/>
              <a:t>Winston S. </a:t>
            </a:r>
            <a:r>
              <a:rPr lang="en-US" sz="2400" dirty="0" err="1"/>
              <a:t>Churchhill</a:t>
            </a:r>
            <a:endParaRPr lang="en-US" sz="2400" dirty="0"/>
          </a:p>
        </p:txBody>
      </p:sp>
    </p:spTree>
  </p:cSld>
  <p:clrMapOvr>
    <a:masterClrMapping/>
  </p:clrMapOvr>
  <p:transition>
    <p:zoom dir="in"/>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B4EF65-E8D0-C242-98A0-58F9853F4B40}"/>
              </a:ext>
            </a:extLst>
          </p:cNvPr>
          <p:cNvPicPr>
            <a:picLocks noChangeAspect="1"/>
          </p:cNvPicPr>
          <p:nvPr/>
        </p:nvPicPr>
        <p:blipFill>
          <a:blip r:embed="rId2"/>
          <a:stretch>
            <a:fillRect/>
          </a:stretch>
        </p:blipFill>
        <p:spPr>
          <a:xfrm>
            <a:off x="5862" y="914400"/>
            <a:ext cx="9144000" cy="2637990"/>
          </a:xfrm>
          <a:prstGeom prst="rect">
            <a:avLst/>
          </a:prstGeom>
        </p:spPr>
      </p:pic>
      <p:pic>
        <p:nvPicPr>
          <p:cNvPr id="5" name="Picture 4">
            <a:extLst>
              <a:ext uri="{FF2B5EF4-FFF2-40B4-BE49-F238E27FC236}">
                <a16:creationId xmlns:a16="http://schemas.microsoft.com/office/drawing/2014/main" id="{948304AF-14A1-FE45-9E37-502DD46B3290}"/>
              </a:ext>
            </a:extLst>
          </p:cNvPr>
          <p:cNvPicPr>
            <a:picLocks noChangeAspect="1"/>
          </p:cNvPicPr>
          <p:nvPr/>
        </p:nvPicPr>
        <p:blipFill>
          <a:blip r:embed="rId3"/>
          <a:stretch>
            <a:fillRect/>
          </a:stretch>
        </p:blipFill>
        <p:spPr>
          <a:xfrm>
            <a:off x="1143000" y="3552390"/>
            <a:ext cx="6584950" cy="3065582"/>
          </a:xfrm>
          <a:prstGeom prst="rect">
            <a:avLst/>
          </a:prstGeom>
        </p:spPr>
      </p:pic>
    </p:spTree>
    <p:extLst>
      <p:ext uri="{BB962C8B-B14F-4D97-AF65-F5344CB8AC3E}">
        <p14:creationId xmlns:p14="http://schemas.microsoft.com/office/powerpoint/2010/main" val="213657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194CB3A-7820-4E45-943F-7C8DCAF1C68A}"/>
              </a:ext>
            </a:extLst>
          </p:cNvPr>
          <p:cNvPicPr>
            <a:picLocks noChangeAspect="1"/>
          </p:cNvPicPr>
          <p:nvPr/>
        </p:nvPicPr>
        <p:blipFill>
          <a:blip r:embed="rId2"/>
          <a:stretch>
            <a:fillRect/>
          </a:stretch>
        </p:blipFill>
        <p:spPr>
          <a:xfrm>
            <a:off x="596199" y="0"/>
            <a:ext cx="7951601" cy="6858000"/>
          </a:xfrm>
          <a:prstGeom prst="rect">
            <a:avLst/>
          </a:prstGeom>
        </p:spPr>
      </p:pic>
    </p:spTree>
    <p:extLst>
      <p:ext uri="{BB962C8B-B14F-4D97-AF65-F5344CB8AC3E}">
        <p14:creationId xmlns:p14="http://schemas.microsoft.com/office/powerpoint/2010/main" val="4519929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90800"/>
            <a:ext cx="8229600" cy="1143000"/>
          </a:xfrm>
        </p:spPr>
        <p:txBody>
          <a:bodyPr/>
          <a:lstStyle/>
          <a:p>
            <a:pPr algn="ctr"/>
            <a:r>
              <a:rPr lang="en-US" dirty="0"/>
              <a:t>Questions / Comments</a:t>
            </a:r>
          </a:p>
        </p:txBody>
      </p:sp>
      <p:pic>
        <p:nvPicPr>
          <p:cNvPr id="3" name="Picture 2" descr="Screen Shot 2013-05-05 at 6.33.58 PM.png"/>
          <p:cNvPicPr>
            <a:picLocks noChangeAspect="1"/>
          </p:cNvPicPr>
          <p:nvPr/>
        </p:nvPicPr>
        <p:blipFill>
          <a:blip r:embed="rId2" cstate="print"/>
          <a:stretch>
            <a:fillRect/>
          </a:stretch>
        </p:blipFill>
        <p:spPr>
          <a:xfrm>
            <a:off x="6248400" y="3860882"/>
            <a:ext cx="2285439" cy="2665128"/>
          </a:xfrm>
          <a:prstGeom prst="rect">
            <a:avLst/>
          </a:prstGeom>
        </p:spPr>
      </p:pic>
      <p:pic>
        <p:nvPicPr>
          <p:cNvPr id="4" name="Picture 3" descr="babygirl.JPG"/>
          <p:cNvPicPr>
            <a:picLocks noChangeAspect="1"/>
          </p:cNvPicPr>
          <p:nvPr/>
        </p:nvPicPr>
        <p:blipFill>
          <a:blip r:embed="rId3" cstate="print"/>
          <a:stretch>
            <a:fillRect/>
          </a:stretch>
        </p:blipFill>
        <p:spPr>
          <a:xfrm>
            <a:off x="838200" y="4038600"/>
            <a:ext cx="2590800" cy="2590800"/>
          </a:xfrm>
          <a:prstGeom prst="rect">
            <a:avLst/>
          </a:prstGeom>
        </p:spPr>
      </p:pic>
      <p:pic>
        <p:nvPicPr>
          <p:cNvPr id="5" name="Picture 4" descr="20130430_141136.jpg"/>
          <p:cNvPicPr>
            <a:picLocks noChangeAspect="1"/>
          </p:cNvPicPr>
          <p:nvPr/>
        </p:nvPicPr>
        <p:blipFill>
          <a:blip r:embed="rId4" cstate="print"/>
          <a:stretch>
            <a:fillRect/>
          </a:stretch>
        </p:blipFill>
        <p:spPr>
          <a:xfrm>
            <a:off x="6781800" y="228600"/>
            <a:ext cx="1828800" cy="2438400"/>
          </a:xfrm>
          <a:prstGeom prst="rect">
            <a:avLst/>
          </a:prstGeom>
        </p:spPr>
      </p:pic>
      <p:pic>
        <p:nvPicPr>
          <p:cNvPr id="6" name="Picture 5" descr="IMG_3222.JPG"/>
          <p:cNvPicPr>
            <a:picLocks noChangeAspect="1"/>
          </p:cNvPicPr>
          <p:nvPr/>
        </p:nvPicPr>
        <p:blipFill>
          <a:blip r:embed="rId5" cstate="print"/>
          <a:stretch>
            <a:fillRect/>
          </a:stretch>
        </p:blipFill>
        <p:spPr>
          <a:xfrm>
            <a:off x="304800" y="457200"/>
            <a:ext cx="3200400" cy="2133600"/>
          </a:xfrm>
          <a:prstGeom prst="rect">
            <a:avLst/>
          </a:prstGeom>
        </p:spPr>
      </p:pic>
    </p:spTree>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76400"/>
            <a:ext cx="7620000" cy="3962400"/>
          </a:xfrm>
        </p:spPr>
        <p:txBody>
          <a:bodyPr>
            <a:noAutofit/>
          </a:bodyPr>
          <a:lstStyle/>
          <a:p>
            <a:pPr algn="ctr"/>
            <a:r>
              <a:rPr lang="en-US" sz="3600" dirty="0">
                <a:solidFill>
                  <a:schemeClr val="tx1"/>
                </a:solidFill>
              </a:rPr>
              <a:t>A Mixed Methods Exploratory Study </a:t>
            </a:r>
            <a:br>
              <a:rPr lang="en-US" sz="3600" dirty="0">
                <a:solidFill>
                  <a:schemeClr val="tx1"/>
                </a:solidFill>
              </a:rPr>
            </a:br>
            <a:r>
              <a:rPr lang="en-US" sz="3600" dirty="0">
                <a:solidFill>
                  <a:schemeClr val="tx1"/>
                </a:solidFill>
              </a:rPr>
              <a:t>of Alleged </a:t>
            </a:r>
            <a:br>
              <a:rPr lang="en-US" sz="3600" dirty="0">
                <a:solidFill>
                  <a:schemeClr val="tx1"/>
                </a:solidFill>
              </a:rPr>
            </a:br>
            <a:r>
              <a:rPr lang="en-US" sz="3600" dirty="0">
                <a:solidFill>
                  <a:schemeClr val="tx1"/>
                </a:solidFill>
              </a:rPr>
              <a:t>Telepathic Interspecies Communication </a:t>
            </a:r>
            <a:br>
              <a:rPr lang="en-US" sz="3600" dirty="0">
                <a:solidFill>
                  <a:schemeClr val="tx1"/>
                </a:solidFill>
              </a:rPr>
            </a:br>
            <a:r>
              <a:rPr lang="en-US" sz="3600" dirty="0">
                <a:solidFill>
                  <a:schemeClr val="tx1"/>
                </a:solidFill>
              </a:rPr>
              <a:t>with Domestic Dogs </a:t>
            </a:r>
            <a:br>
              <a:rPr lang="en-US" sz="3600" dirty="0">
                <a:solidFill>
                  <a:schemeClr val="tx1"/>
                </a:solidFill>
              </a:rPr>
            </a:br>
            <a:r>
              <a:rPr lang="en-US" sz="3600" dirty="0">
                <a:solidFill>
                  <a:schemeClr val="tx1"/>
                </a:solidFill>
              </a:rPr>
              <a:t>(</a:t>
            </a:r>
            <a:r>
              <a:rPr lang="en-US" sz="3600" i="1" dirty="0" err="1">
                <a:solidFill>
                  <a:schemeClr val="tx1"/>
                </a:solidFill>
              </a:rPr>
              <a:t>Canis</a:t>
            </a:r>
            <a:r>
              <a:rPr lang="en-US" sz="3600" i="1" dirty="0">
                <a:solidFill>
                  <a:schemeClr val="tx1"/>
                </a:solidFill>
              </a:rPr>
              <a:t> lupus </a:t>
            </a:r>
            <a:r>
              <a:rPr lang="en-US" sz="3600" i="1" dirty="0" err="1">
                <a:solidFill>
                  <a:schemeClr val="tx1"/>
                </a:solidFill>
              </a:rPr>
              <a:t>familiaris</a:t>
            </a:r>
            <a:r>
              <a:rPr lang="en-US" sz="3600" dirty="0">
                <a:solidFill>
                  <a:schemeClr val="tx1"/>
                </a:solidFill>
              </a:rPr>
              <a:t>)</a:t>
            </a:r>
            <a:br>
              <a:rPr lang="en-US" sz="3600" dirty="0">
                <a:solidFill>
                  <a:schemeClr val="tx1"/>
                </a:solidFill>
              </a:rPr>
            </a:br>
            <a:br>
              <a:rPr lang="en-US" sz="3600" dirty="0">
                <a:solidFill>
                  <a:schemeClr val="tx1"/>
                </a:solidFill>
              </a:rPr>
            </a:br>
            <a:r>
              <a:rPr lang="en-US" sz="3600" dirty="0">
                <a:solidFill>
                  <a:schemeClr val="tx1"/>
                </a:solidFill>
              </a:rPr>
              <a:t>Deborah L Erickson, PhD</a:t>
            </a:r>
          </a:p>
        </p:txBody>
      </p:sp>
      <p:pic>
        <p:nvPicPr>
          <p:cNvPr id="3" name="Picture 2" descr="Cooper cropped.jpg"/>
          <p:cNvPicPr>
            <a:picLocks noChangeAspect="1"/>
          </p:cNvPicPr>
          <p:nvPr/>
        </p:nvPicPr>
        <p:blipFill>
          <a:blip r:embed="rId2" cstate="print"/>
          <a:stretch>
            <a:fillRect/>
          </a:stretch>
        </p:blipFill>
        <p:spPr>
          <a:xfrm>
            <a:off x="228600" y="4724400"/>
            <a:ext cx="1993756" cy="1837944"/>
          </a:xfrm>
          <a:prstGeom prst="rect">
            <a:avLst/>
          </a:prstGeom>
        </p:spPr>
      </p:pic>
      <p:pic>
        <p:nvPicPr>
          <p:cNvPr id="4" name="Picture 3" descr="Sadie.jpg"/>
          <p:cNvPicPr>
            <a:picLocks noChangeAspect="1"/>
          </p:cNvPicPr>
          <p:nvPr/>
        </p:nvPicPr>
        <p:blipFill>
          <a:blip r:embed="rId3" cstate="print"/>
          <a:stretch>
            <a:fillRect/>
          </a:stretch>
        </p:blipFill>
        <p:spPr>
          <a:xfrm>
            <a:off x="7162800" y="4648200"/>
            <a:ext cx="1981200" cy="19812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Methods</a:t>
            </a:r>
          </a:p>
        </p:txBody>
      </p:sp>
      <p:sp>
        <p:nvSpPr>
          <p:cNvPr id="3" name="Content Placeholder 2"/>
          <p:cNvSpPr>
            <a:spLocks noGrp="1"/>
          </p:cNvSpPr>
          <p:nvPr>
            <p:ph idx="1"/>
          </p:nvPr>
        </p:nvSpPr>
        <p:spPr/>
        <p:txBody>
          <a:bodyPr>
            <a:normAutofit/>
          </a:bodyPr>
          <a:lstStyle/>
          <a:p>
            <a:r>
              <a:rPr kumimoji="0" lang="de-DE" sz="3600" kern="1200" dirty="0">
                <a:solidFill>
                  <a:schemeClr val="tx1"/>
                </a:solidFill>
                <a:latin typeface="+mn-lt"/>
                <a:ea typeface="+mn-ea"/>
                <a:cs typeface="+mn-cs"/>
              </a:rPr>
              <a:t>Mixed-</a:t>
            </a:r>
            <a:r>
              <a:rPr kumimoji="0" lang="de-DE" sz="3600" kern="1200" dirty="0" err="1">
                <a:solidFill>
                  <a:schemeClr val="tx1"/>
                </a:solidFill>
                <a:latin typeface="+mn-lt"/>
                <a:ea typeface="+mn-ea"/>
                <a:cs typeface="+mn-cs"/>
              </a:rPr>
              <a:t>methods</a:t>
            </a:r>
            <a:r>
              <a:rPr kumimoji="0" lang="de-DE" sz="3600" kern="1200" dirty="0">
                <a:solidFill>
                  <a:schemeClr val="tx1"/>
                </a:solidFill>
                <a:latin typeface="+mn-lt"/>
                <a:ea typeface="+mn-ea"/>
                <a:cs typeface="+mn-cs"/>
              </a:rPr>
              <a:t> </a:t>
            </a:r>
            <a:r>
              <a:rPr kumimoji="0" lang="de-DE" sz="3600" kern="1200" dirty="0" err="1">
                <a:solidFill>
                  <a:schemeClr val="tx1"/>
                </a:solidFill>
                <a:latin typeface="+mn-lt"/>
                <a:ea typeface="+mn-ea"/>
                <a:cs typeface="+mn-cs"/>
              </a:rPr>
              <a:t>approach</a:t>
            </a:r>
            <a:r>
              <a:rPr kumimoji="0" lang="de-DE" sz="3600" kern="1200" dirty="0">
                <a:solidFill>
                  <a:schemeClr val="tx1"/>
                </a:solidFill>
                <a:latin typeface="+mn-lt"/>
                <a:ea typeface="+mn-ea"/>
                <a:cs typeface="+mn-cs"/>
              </a:rPr>
              <a:t>. </a:t>
            </a:r>
          </a:p>
          <a:p>
            <a:r>
              <a:rPr kumimoji="0" lang="de-DE" sz="3600" kern="1200" dirty="0">
                <a:solidFill>
                  <a:schemeClr val="tx1"/>
                </a:solidFill>
                <a:latin typeface="+mn-lt"/>
                <a:ea typeface="+mn-ea"/>
                <a:cs typeface="+mn-cs"/>
              </a:rPr>
              <a:t>Quantitative rating scale 1 (entirely inaccurate) to 6 (entirely accurate)</a:t>
            </a:r>
          </a:p>
          <a:p>
            <a:r>
              <a:rPr kumimoji="0" lang="de-DE" sz="3600" kern="1200" dirty="0">
                <a:solidFill>
                  <a:schemeClr val="tx1"/>
                </a:solidFill>
                <a:latin typeface="+mn-lt"/>
                <a:ea typeface="+mn-ea"/>
                <a:cs typeface="+mn-cs"/>
              </a:rPr>
              <a:t>Qualitative comments on accuracy of the </a:t>
            </a:r>
            <a:r>
              <a:rPr kumimoji="0" lang="de-DE" sz="3600" kern="1200" dirty="0" err="1">
                <a:solidFill>
                  <a:schemeClr val="tx1"/>
                </a:solidFill>
                <a:latin typeface="+mn-lt"/>
                <a:ea typeface="+mn-ea"/>
                <a:cs typeface="+mn-cs"/>
              </a:rPr>
              <a:t>information</a:t>
            </a:r>
            <a:r>
              <a:rPr kumimoji="0" lang="de-DE" sz="3600" kern="1200" dirty="0">
                <a:solidFill>
                  <a:schemeClr val="tx1"/>
                </a:solidFill>
                <a:latin typeface="+mn-lt"/>
                <a:ea typeface="+mn-ea"/>
                <a:cs typeface="+mn-cs"/>
              </a:rPr>
              <a:t> </a:t>
            </a:r>
            <a:r>
              <a:rPr kumimoji="0" lang="de-DE" sz="3600" kern="1200" dirty="0" err="1">
                <a:solidFill>
                  <a:schemeClr val="tx1"/>
                </a:solidFill>
                <a:latin typeface="+mn-lt"/>
                <a:ea typeface="+mn-ea"/>
                <a:cs typeface="+mn-cs"/>
              </a:rPr>
              <a:t>received</a:t>
            </a:r>
            <a:r>
              <a:rPr kumimoji="0" lang="de-DE" sz="3600" kern="1200" dirty="0">
                <a:solidFill>
                  <a:schemeClr val="tx1"/>
                </a:solidFill>
                <a:latin typeface="+mn-lt"/>
                <a:ea typeface="+mn-ea"/>
                <a:cs typeface="+mn-cs"/>
              </a:rPr>
              <a:t> </a:t>
            </a:r>
            <a:r>
              <a:rPr kumimoji="0" lang="de-DE" sz="3600" kern="1200" dirty="0" err="1">
                <a:solidFill>
                  <a:schemeClr val="tx1"/>
                </a:solidFill>
                <a:latin typeface="+mn-lt"/>
                <a:ea typeface="+mn-ea"/>
                <a:cs typeface="+mn-cs"/>
              </a:rPr>
              <a:t>from</a:t>
            </a:r>
            <a:r>
              <a:rPr kumimoji="0" lang="de-DE" sz="3600" kern="1200" dirty="0">
                <a:solidFill>
                  <a:schemeClr val="tx1"/>
                </a:solidFill>
                <a:latin typeface="+mn-lt"/>
                <a:ea typeface="+mn-ea"/>
                <a:cs typeface="+mn-cs"/>
              </a:rPr>
              <a:t> </a:t>
            </a:r>
            <a:r>
              <a:rPr kumimoji="0" lang="de-DE" sz="3600" kern="1200" dirty="0" err="1">
                <a:solidFill>
                  <a:schemeClr val="tx1"/>
                </a:solidFill>
                <a:latin typeface="+mn-lt"/>
                <a:ea typeface="+mn-ea"/>
                <a:cs typeface="+mn-cs"/>
              </a:rPr>
              <a:t>the</a:t>
            </a:r>
            <a:r>
              <a:rPr kumimoji="0" lang="de-DE" sz="3600" kern="1200" dirty="0">
                <a:solidFill>
                  <a:schemeClr val="tx1"/>
                </a:solidFill>
                <a:latin typeface="+mn-lt"/>
                <a:ea typeface="+mn-ea"/>
                <a:cs typeface="+mn-cs"/>
              </a:rPr>
              <a:t> </a:t>
            </a:r>
            <a:r>
              <a:rPr kumimoji="0" lang="de-DE" sz="3600" kern="1200" dirty="0" err="1">
                <a:solidFill>
                  <a:schemeClr val="tx1"/>
                </a:solidFill>
                <a:latin typeface="+mn-lt"/>
                <a:ea typeface="+mn-ea"/>
                <a:cs typeface="+mn-cs"/>
              </a:rPr>
              <a:t>canines</a:t>
            </a:r>
            <a:r>
              <a:rPr kumimoji="0" lang="de-DE" sz="3600" kern="1200" dirty="0">
                <a:solidFill>
                  <a:schemeClr val="tx1"/>
                </a:solidFill>
                <a:latin typeface="+mn-lt"/>
                <a:ea typeface="+mn-ea"/>
                <a:cs typeface="+mn-cs"/>
              </a:rPr>
              <a:t> </a:t>
            </a:r>
            <a:r>
              <a:rPr kumimoji="0" lang="de-DE" sz="3600" kern="1200" dirty="0" err="1">
                <a:solidFill>
                  <a:schemeClr val="tx1"/>
                </a:solidFill>
                <a:latin typeface="+mn-lt"/>
                <a:ea typeface="+mn-ea"/>
                <a:cs typeface="+mn-cs"/>
              </a:rPr>
              <a:t>as</a:t>
            </a:r>
            <a:r>
              <a:rPr kumimoji="0" lang="de-DE" sz="3600" kern="1200" dirty="0">
                <a:solidFill>
                  <a:schemeClr val="tx1"/>
                </a:solidFill>
                <a:latin typeface="+mn-lt"/>
                <a:ea typeface="+mn-ea"/>
                <a:cs typeface="+mn-cs"/>
              </a:rPr>
              <a:t> judged by </a:t>
            </a:r>
            <a:r>
              <a:rPr kumimoji="0" lang="de-DE" sz="3600" kern="1200" dirty="0" err="1">
                <a:solidFill>
                  <a:schemeClr val="tx1"/>
                </a:solidFill>
                <a:latin typeface="+mn-lt"/>
                <a:ea typeface="+mn-ea"/>
                <a:cs typeface="+mn-cs"/>
              </a:rPr>
              <a:t>the</a:t>
            </a:r>
            <a:r>
              <a:rPr kumimoji="0" lang="de-DE" sz="3600" kern="1200" dirty="0">
                <a:solidFill>
                  <a:schemeClr val="tx1"/>
                </a:solidFill>
                <a:latin typeface="+mn-lt"/>
                <a:ea typeface="+mn-ea"/>
                <a:cs typeface="+mn-cs"/>
              </a:rPr>
              <a:t> </a:t>
            </a:r>
            <a:r>
              <a:rPr kumimoji="0" lang="de-DE" sz="3600" kern="1200" dirty="0" err="1">
                <a:solidFill>
                  <a:schemeClr val="tx1"/>
                </a:solidFill>
                <a:latin typeface="+mn-lt"/>
                <a:ea typeface="+mn-ea"/>
                <a:cs typeface="+mn-cs"/>
              </a:rPr>
              <a:t>guardians</a:t>
            </a:r>
            <a:r>
              <a:rPr kumimoji="0" lang="de-DE" sz="3600" kern="1200" dirty="0">
                <a:solidFill>
                  <a:schemeClr val="tx1"/>
                </a:solidFill>
                <a:latin typeface="+mn-lt"/>
                <a:ea typeface="+mn-ea"/>
                <a:cs typeface="+mn-cs"/>
              </a:rPr>
              <a:t>. </a:t>
            </a:r>
          </a:p>
        </p:txBody>
      </p:sp>
    </p:spTree>
  </p:cSld>
  <p:clrMapOvr>
    <a:masterClrMapping/>
  </p:clrMapOvr>
  <p:transition>
    <p:wipe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Participants</a:t>
            </a:r>
          </a:p>
        </p:txBody>
      </p:sp>
      <p:sp>
        <p:nvSpPr>
          <p:cNvPr id="3" name="Content Placeholder 2"/>
          <p:cNvSpPr>
            <a:spLocks noGrp="1"/>
          </p:cNvSpPr>
          <p:nvPr>
            <p:ph idx="1"/>
          </p:nvPr>
        </p:nvSpPr>
        <p:spPr/>
        <p:txBody>
          <a:bodyPr>
            <a:normAutofit/>
          </a:bodyPr>
          <a:lstStyle/>
          <a:p>
            <a:r>
              <a:rPr lang="de-DE" sz="2800" dirty="0" err="1"/>
              <a:t>Planned</a:t>
            </a:r>
            <a:r>
              <a:rPr lang="de-DE" sz="2800" dirty="0"/>
              <a:t> </a:t>
            </a:r>
            <a:r>
              <a:rPr lang="de-DE" sz="2800" dirty="0" err="1"/>
              <a:t>for</a:t>
            </a:r>
            <a:r>
              <a:rPr lang="de-DE" sz="2800" dirty="0"/>
              <a:t> 20 </a:t>
            </a:r>
            <a:r>
              <a:rPr lang="de-DE" sz="2800" dirty="0" err="1"/>
              <a:t>sessions</a:t>
            </a:r>
            <a:r>
              <a:rPr lang="de-DE" sz="2800" dirty="0"/>
              <a:t>.</a:t>
            </a:r>
          </a:p>
          <a:p>
            <a:r>
              <a:rPr kumimoji="0" lang="de-DE" sz="2800" kern="1200" dirty="0">
                <a:solidFill>
                  <a:schemeClr val="tx1"/>
                </a:solidFill>
                <a:latin typeface="+mn-lt"/>
                <a:ea typeface="+mn-ea"/>
                <a:cs typeface="+mn-cs"/>
              </a:rPr>
              <a:t>Email </a:t>
            </a:r>
            <a:r>
              <a:rPr kumimoji="0" lang="de-DE" sz="2800" kern="1200" dirty="0" err="1">
                <a:solidFill>
                  <a:schemeClr val="tx1"/>
                </a:solidFill>
                <a:latin typeface="+mn-lt"/>
                <a:ea typeface="+mn-ea"/>
                <a:cs typeface="+mn-cs"/>
              </a:rPr>
              <a:t>f</a:t>
            </a:r>
            <a:r>
              <a:rPr kumimoji="0" lang="de-DE" sz="2600" kern="1200" dirty="0" err="1">
                <a:solidFill>
                  <a:schemeClr val="tx1"/>
                </a:solidFill>
                <a:latin typeface="+mn-lt"/>
                <a:ea typeface="+mn-ea"/>
                <a:cs typeface="+mn-cs"/>
              </a:rPr>
              <a:t>orwarding</a:t>
            </a:r>
            <a:r>
              <a:rPr kumimoji="0" lang="de-DE" sz="2600" kern="1200" dirty="0">
                <a:solidFill>
                  <a:schemeClr val="tx1"/>
                </a:solidFill>
                <a:latin typeface="+mn-lt"/>
                <a:ea typeface="+mn-ea"/>
                <a:cs typeface="+mn-cs"/>
              </a:rPr>
              <a:t> resulted in an </a:t>
            </a:r>
            <a:r>
              <a:rPr kumimoji="0" lang="de-DE" sz="2600" kern="1200" dirty="0" err="1">
                <a:solidFill>
                  <a:schemeClr val="tx1"/>
                </a:solidFill>
                <a:latin typeface="+mn-lt"/>
                <a:ea typeface="+mn-ea"/>
                <a:cs typeface="+mn-cs"/>
              </a:rPr>
              <a:t>overwhelming</a:t>
            </a:r>
            <a:r>
              <a:rPr kumimoji="0" lang="de-DE" sz="2600" kern="1200" dirty="0">
                <a:solidFill>
                  <a:schemeClr val="tx1"/>
                </a:solidFill>
                <a:latin typeface="+mn-lt"/>
                <a:ea typeface="+mn-ea"/>
                <a:cs typeface="+mn-cs"/>
              </a:rPr>
              <a:t> </a:t>
            </a:r>
            <a:r>
              <a:rPr kumimoji="0" lang="de-DE" sz="2600" kern="1200" dirty="0" err="1">
                <a:solidFill>
                  <a:schemeClr val="tx1"/>
                </a:solidFill>
                <a:latin typeface="+mn-lt"/>
                <a:ea typeface="+mn-ea"/>
                <a:cs typeface="+mn-cs"/>
              </a:rPr>
              <a:t>response</a:t>
            </a:r>
            <a:r>
              <a:rPr kumimoji="0" lang="de-DE" sz="2600" kern="1200" dirty="0">
                <a:solidFill>
                  <a:schemeClr val="tx1"/>
                </a:solidFill>
                <a:latin typeface="+mn-lt"/>
                <a:ea typeface="+mn-ea"/>
                <a:cs typeface="+mn-cs"/>
              </a:rPr>
              <a:t>:</a:t>
            </a:r>
            <a:endParaRPr lang="de-DE" sz="2400" dirty="0"/>
          </a:p>
          <a:p>
            <a:pPr lvl="1"/>
            <a:r>
              <a:rPr lang="de-DE" sz="2400" dirty="0"/>
              <a:t>Over  1</a:t>
            </a:r>
            <a:r>
              <a:rPr kumimoji="0" lang="de-DE" sz="2400" kern="1200" dirty="0">
                <a:solidFill>
                  <a:schemeClr val="tx1"/>
                </a:solidFill>
                <a:latin typeface="+mn-lt"/>
                <a:ea typeface="+mn-ea"/>
                <a:cs typeface="+mn-cs"/>
              </a:rPr>
              <a:t>30 responses were received</a:t>
            </a:r>
          </a:p>
          <a:p>
            <a:pPr lvl="1"/>
            <a:r>
              <a:rPr kumimoji="0" lang="de-DE" sz="2400" kern="1200" dirty="0">
                <a:solidFill>
                  <a:schemeClr val="tx1"/>
                </a:solidFill>
                <a:latin typeface="+mn-lt"/>
                <a:ea typeface="+mn-ea"/>
                <a:cs typeface="+mn-cs"/>
              </a:rPr>
              <a:t>Research expanded from 20 to 50 sessions</a:t>
            </a:r>
          </a:p>
          <a:p>
            <a:pPr lvl="1"/>
            <a:r>
              <a:rPr kumimoji="0" lang="de-DE" sz="2400" kern="1200" dirty="0">
                <a:solidFill>
                  <a:schemeClr val="tx1"/>
                </a:solidFill>
                <a:latin typeface="+mn-lt"/>
                <a:ea typeface="+mn-ea"/>
                <a:cs typeface="+mn-cs"/>
              </a:rPr>
              <a:t>80+ people were turned down</a:t>
            </a:r>
            <a:endParaRPr kumimoji="0" lang="en-US" sz="2400" kern="1200" dirty="0">
              <a:solidFill>
                <a:schemeClr val="tx1"/>
              </a:solidFill>
              <a:latin typeface="+mn-lt"/>
              <a:ea typeface="+mn-ea"/>
              <a:cs typeface="+mn-cs"/>
            </a:endParaRPr>
          </a:p>
          <a:p>
            <a:r>
              <a:rPr kumimoji="0" lang="de-DE" sz="2600" kern="1200" dirty="0" err="1">
                <a:solidFill>
                  <a:schemeClr val="tx1"/>
                </a:solidFill>
                <a:latin typeface="+mn-lt"/>
                <a:ea typeface="+mn-ea"/>
                <a:cs typeface="+mn-cs"/>
              </a:rPr>
              <a:t>Each</a:t>
            </a:r>
            <a:r>
              <a:rPr kumimoji="0" lang="de-DE" sz="2600" kern="1200" dirty="0">
                <a:solidFill>
                  <a:schemeClr val="tx1"/>
                </a:solidFill>
                <a:latin typeface="+mn-lt"/>
                <a:ea typeface="+mn-ea"/>
                <a:cs typeface="+mn-cs"/>
              </a:rPr>
              <a:t> domestic canine was at least one year old that had lived with the guardian for at least one year.</a:t>
            </a:r>
          </a:p>
        </p:txBody>
      </p:sp>
    </p:spTree>
  </p:cSld>
  <p:clrMapOvr>
    <a:masterClrMapping/>
  </p:clrMapOvr>
  <p:transition>
    <p:zoom dir="in"/>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Human Participants</a:t>
            </a:r>
            <a:br>
              <a:rPr lang="en-US" dirty="0"/>
            </a:br>
            <a:r>
              <a:rPr lang="en-US" sz="3100" dirty="0"/>
              <a:t>Guardians &amp; canines in 36 different cities:</a:t>
            </a:r>
          </a:p>
        </p:txBody>
      </p:sp>
      <p:graphicFrame>
        <p:nvGraphicFramePr>
          <p:cNvPr id="5" name="Table 4"/>
          <p:cNvGraphicFramePr>
            <a:graphicFrameLocks noGrp="1"/>
          </p:cNvGraphicFramePr>
          <p:nvPr/>
        </p:nvGraphicFramePr>
        <p:xfrm>
          <a:off x="1600200" y="1905000"/>
          <a:ext cx="5334000" cy="4495807"/>
        </p:xfrm>
        <a:graphic>
          <a:graphicData uri="http://schemas.openxmlformats.org/drawingml/2006/table">
            <a:tbl>
              <a:tblPr firstRow="1" bandRow="1">
                <a:tableStyleId>{5C22544A-7EE6-4342-B048-85BDC9FD1C3A}</a:tableStyleId>
              </a:tblPr>
              <a:tblGrid>
                <a:gridCol w="2667000">
                  <a:extLst>
                    <a:ext uri="{9D8B030D-6E8A-4147-A177-3AD203B41FA5}">
                      <a16:colId xmlns:a16="http://schemas.microsoft.com/office/drawing/2014/main" val="20000"/>
                    </a:ext>
                  </a:extLst>
                </a:gridCol>
                <a:gridCol w="2667000">
                  <a:extLst>
                    <a:ext uri="{9D8B030D-6E8A-4147-A177-3AD203B41FA5}">
                      <a16:colId xmlns:a16="http://schemas.microsoft.com/office/drawing/2014/main" val="20001"/>
                    </a:ext>
                  </a:extLst>
                </a:gridCol>
              </a:tblGrid>
              <a:tr h="303998">
                <a:tc>
                  <a:txBody>
                    <a:bodyPr/>
                    <a:lstStyle/>
                    <a:p>
                      <a:pPr marL="0" marR="0">
                        <a:spcBef>
                          <a:spcPts val="0"/>
                        </a:spcBef>
                        <a:spcAft>
                          <a:spcPts val="0"/>
                        </a:spcAft>
                      </a:pPr>
                      <a:r>
                        <a:rPr lang="de-DE" sz="1600" b="0" dirty="0">
                          <a:solidFill>
                            <a:srgbClr val="000000"/>
                          </a:solidFill>
                          <a:latin typeface="Times New Roman"/>
                          <a:ea typeface="Times New Roman"/>
                          <a:cs typeface="Times New Roman"/>
                        </a:rPr>
                        <a:t>Astoria, OR</a:t>
                      </a:r>
                      <a:endParaRPr lang="en-US" sz="1600" b="0" dirty="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b="0" dirty="0">
                          <a:solidFill>
                            <a:srgbClr val="000000"/>
                          </a:solidFill>
                          <a:latin typeface="Times New Roman"/>
                          <a:ea typeface="Times New Roman"/>
                          <a:cs typeface="Times New Roman"/>
                        </a:rPr>
                        <a:t>North Bend, WA</a:t>
                      </a:r>
                      <a:endParaRPr lang="en-US" sz="1600" b="0" dirty="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00"/>
                  </a:ext>
                </a:extLst>
              </a:tr>
              <a:tr h="246577">
                <a:tc>
                  <a:txBody>
                    <a:bodyPr/>
                    <a:lstStyle/>
                    <a:p>
                      <a:pPr marL="0" marR="0">
                        <a:spcBef>
                          <a:spcPts val="0"/>
                        </a:spcBef>
                        <a:spcAft>
                          <a:spcPts val="0"/>
                        </a:spcAft>
                      </a:pPr>
                      <a:r>
                        <a:rPr lang="de-DE" sz="1600">
                          <a:solidFill>
                            <a:srgbClr val="000000"/>
                          </a:solidFill>
                          <a:latin typeface="Times New Roman"/>
                          <a:ea typeface="Times New Roman"/>
                          <a:cs typeface="Times New Roman"/>
                        </a:rPr>
                        <a:t>Auburn, WA</a:t>
                      </a:r>
                      <a:endParaRPr lang="en-US" sz="160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Olympia, WA</a:t>
                      </a:r>
                      <a:endParaRPr lang="en-US" sz="1600" dirty="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01"/>
                  </a:ext>
                </a:extLst>
              </a:tr>
              <a:tr h="246577">
                <a:tc>
                  <a:txBody>
                    <a:bodyPr/>
                    <a:lstStyle/>
                    <a:p>
                      <a:pPr marL="0" marR="0">
                        <a:spcBef>
                          <a:spcPts val="0"/>
                        </a:spcBef>
                        <a:spcAft>
                          <a:spcPts val="0"/>
                        </a:spcAft>
                      </a:pPr>
                      <a:r>
                        <a:rPr lang="de-DE" sz="1600">
                          <a:solidFill>
                            <a:srgbClr val="000000"/>
                          </a:solidFill>
                          <a:latin typeface="Times New Roman"/>
                          <a:ea typeface="Times New Roman"/>
                          <a:cs typeface="Times New Roman"/>
                        </a:rPr>
                        <a:t>Beaverton, OR</a:t>
                      </a:r>
                      <a:endParaRPr lang="en-US" sz="160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Port Orchard, WA</a:t>
                      </a:r>
                      <a:endParaRPr lang="en-US" sz="160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02"/>
                  </a:ext>
                </a:extLst>
              </a:tr>
              <a:tr h="246577">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Bellevue, WA</a:t>
                      </a:r>
                      <a:endParaRPr lang="en-US" sz="1600" dirty="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Portland, OR</a:t>
                      </a:r>
                      <a:endParaRPr lang="en-US" sz="160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03"/>
                  </a:ext>
                </a:extLst>
              </a:tr>
              <a:tr h="246577">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Chehalis, WA</a:t>
                      </a:r>
                      <a:endParaRPr lang="en-US" sz="1600" dirty="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Raleigh, NC</a:t>
                      </a:r>
                      <a:endParaRPr lang="en-US" sz="160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04"/>
                  </a:ext>
                </a:extLst>
              </a:tr>
              <a:tr h="246577">
                <a:tc>
                  <a:txBody>
                    <a:bodyPr/>
                    <a:lstStyle/>
                    <a:p>
                      <a:pPr marL="0" marR="0">
                        <a:spcBef>
                          <a:spcPts val="0"/>
                        </a:spcBef>
                        <a:spcAft>
                          <a:spcPts val="0"/>
                        </a:spcAft>
                      </a:pPr>
                      <a:r>
                        <a:rPr lang="de-DE" sz="1600">
                          <a:solidFill>
                            <a:srgbClr val="000000"/>
                          </a:solidFill>
                          <a:latin typeface="Times New Roman"/>
                          <a:ea typeface="Times New Roman"/>
                          <a:cs typeface="Times New Roman"/>
                        </a:rPr>
                        <a:t>Colville, WA</a:t>
                      </a:r>
                      <a:endParaRPr lang="en-US" sz="160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Sarasota, FL</a:t>
                      </a:r>
                      <a:endParaRPr lang="en-US" sz="160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05"/>
                  </a:ext>
                </a:extLst>
              </a:tr>
              <a:tr h="246577">
                <a:tc>
                  <a:txBody>
                    <a:bodyPr/>
                    <a:lstStyle/>
                    <a:p>
                      <a:pPr marL="0" marR="0">
                        <a:spcBef>
                          <a:spcPts val="0"/>
                        </a:spcBef>
                        <a:spcAft>
                          <a:spcPts val="0"/>
                        </a:spcAft>
                      </a:pPr>
                      <a:r>
                        <a:rPr lang="de-DE" sz="1600">
                          <a:solidFill>
                            <a:srgbClr val="000000"/>
                          </a:solidFill>
                          <a:latin typeface="Times New Roman"/>
                          <a:ea typeface="Times New Roman"/>
                          <a:cs typeface="Times New Roman"/>
                        </a:rPr>
                        <a:t>Eastsound, WA</a:t>
                      </a:r>
                      <a:endParaRPr lang="en-US" sz="160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Seatac, WA USA</a:t>
                      </a:r>
                      <a:endParaRPr lang="en-US" sz="160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06"/>
                  </a:ext>
                </a:extLst>
              </a:tr>
              <a:tr h="246577">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Federal Way, WA</a:t>
                      </a:r>
                      <a:endParaRPr lang="en-US" sz="1600" dirty="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Seattle, WA</a:t>
                      </a:r>
                      <a:endParaRPr lang="en-US" sz="160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07"/>
                  </a:ext>
                </a:extLst>
              </a:tr>
              <a:tr h="246577">
                <a:tc>
                  <a:txBody>
                    <a:bodyPr/>
                    <a:lstStyle/>
                    <a:p>
                      <a:pPr marL="0" marR="0">
                        <a:spcBef>
                          <a:spcPts val="0"/>
                        </a:spcBef>
                        <a:spcAft>
                          <a:spcPts val="0"/>
                        </a:spcAft>
                      </a:pPr>
                      <a:r>
                        <a:rPr lang="de-DE" sz="1600">
                          <a:solidFill>
                            <a:srgbClr val="000000"/>
                          </a:solidFill>
                          <a:latin typeface="Times New Roman"/>
                          <a:ea typeface="Times New Roman"/>
                          <a:cs typeface="Times New Roman"/>
                        </a:rPr>
                        <a:t>Friday Harbor, WA</a:t>
                      </a:r>
                      <a:endParaRPr lang="en-US" sz="160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Sedro Woolley, WA</a:t>
                      </a:r>
                      <a:endParaRPr lang="en-US" sz="160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08"/>
                  </a:ext>
                </a:extLst>
              </a:tr>
              <a:tr h="246577">
                <a:tc>
                  <a:txBody>
                    <a:bodyPr/>
                    <a:lstStyle/>
                    <a:p>
                      <a:pPr marL="0" marR="0">
                        <a:spcBef>
                          <a:spcPts val="0"/>
                        </a:spcBef>
                        <a:spcAft>
                          <a:spcPts val="0"/>
                        </a:spcAft>
                      </a:pPr>
                      <a:r>
                        <a:rPr lang="de-DE" sz="1600">
                          <a:solidFill>
                            <a:srgbClr val="000000"/>
                          </a:solidFill>
                          <a:latin typeface="Times New Roman"/>
                          <a:ea typeface="Times New Roman"/>
                          <a:cs typeface="Times New Roman"/>
                        </a:rPr>
                        <a:t>Ft Lauderdale, FL</a:t>
                      </a:r>
                      <a:endParaRPr lang="en-US" sz="160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Snohomish, WA</a:t>
                      </a:r>
                      <a:endParaRPr lang="en-US" sz="160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09"/>
                  </a:ext>
                </a:extLst>
              </a:tr>
              <a:tr h="246577">
                <a:tc>
                  <a:txBody>
                    <a:bodyPr/>
                    <a:lstStyle/>
                    <a:p>
                      <a:pPr marL="0" marR="0">
                        <a:spcBef>
                          <a:spcPts val="0"/>
                        </a:spcBef>
                        <a:spcAft>
                          <a:spcPts val="0"/>
                        </a:spcAft>
                      </a:pPr>
                      <a:r>
                        <a:rPr lang="de-DE" sz="1600">
                          <a:solidFill>
                            <a:srgbClr val="000000"/>
                          </a:solidFill>
                          <a:latin typeface="Times New Roman"/>
                          <a:ea typeface="Times New Roman"/>
                          <a:cs typeface="Times New Roman"/>
                        </a:rPr>
                        <a:t>Gig Harbor, WA</a:t>
                      </a:r>
                      <a:endParaRPr lang="en-US" sz="160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Spokane, WA</a:t>
                      </a:r>
                      <a:endParaRPr lang="en-US" sz="160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10"/>
                  </a:ext>
                </a:extLst>
              </a:tr>
              <a:tr h="246577">
                <a:tc>
                  <a:txBody>
                    <a:bodyPr/>
                    <a:lstStyle/>
                    <a:p>
                      <a:pPr marL="0" marR="0">
                        <a:spcBef>
                          <a:spcPts val="0"/>
                        </a:spcBef>
                        <a:spcAft>
                          <a:spcPts val="0"/>
                        </a:spcAft>
                      </a:pPr>
                      <a:r>
                        <a:rPr lang="de-DE" sz="1600">
                          <a:solidFill>
                            <a:srgbClr val="000000"/>
                          </a:solidFill>
                          <a:latin typeface="Times New Roman"/>
                          <a:ea typeface="Times New Roman"/>
                          <a:cs typeface="Times New Roman"/>
                        </a:rPr>
                        <a:t>Greensburg, PA</a:t>
                      </a:r>
                      <a:endParaRPr lang="en-US" sz="160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St Johnsbury, VT</a:t>
                      </a:r>
                      <a:endParaRPr lang="en-US" sz="160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11"/>
                  </a:ext>
                </a:extLst>
              </a:tr>
              <a:tr h="246577">
                <a:tc>
                  <a:txBody>
                    <a:bodyPr/>
                    <a:lstStyle/>
                    <a:p>
                      <a:pPr marL="0" marR="0">
                        <a:spcBef>
                          <a:spcPts val="0"/>
                        </a:spcBef>
                        <a:spcAft>
                          <a:spcPts val="0"/>
                        </a:spcAft>
                      </a:pPr>
                      <a:r>
                        <a:rPr lang="de-DE" sz="1600">
                          <a:solidFill>
                            <a:srgbClr val="000000"/>
                          </a:solidFill>
                          <a:latin typeface="Times New Roman"/>
                          <a:ea typeface="Times New Roman"/>
                          <a:cs typeface="Times New Roman"/>
                        </a:rPr>
                        <a:t>Lacey, WA</a:t>
                      </a:r>
                      <a:endParaRPr lang="en-US" sz="160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Tacoma, WA</a:t>
                      </a:r>
                      <a:endParaRPr lang="en-US" sz="160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12"/>
                  </a:ext>
                </a:extLst>
              </a:tr>
              <a:tr h="246577">
                <a:tc>
                  <a:txBody>
                    <a:bodyPr/>
                    <a:lstStyle/>
                    <a:p>
                      <a:pPr marL="0" marR="0">
                        <a:spcBef>
                          <a:spcPts val="0"/>
                        </a:spcBef>
                        <a:spcAft>
                          <a:spcPts val="0"/>
                        </a:spcAft>
                      </a:pPr>
                      <a:r>
                        <a:rPr lang="de-DE" sz="1600">
                          <a:solidFill>
                            <a:srgbClr val="000000"/>
                          </a:solidFill>
                          <a:latin typeface="Times New Roman"/>
                          <a:ea typeface="Times New Roman"/>
                          <a:cs typeface="Times New Roman"/>
                        </a:rPr>
                        <a:t>Lampe, MO</a:t>
                      </a:r>
                      <a:endParaRPr lang="en-US" sz="160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Tigard, OR</a:t>
                      </a:r>
                      <a:endParaRPr lang="en-US" sz="160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13"/>
                  </a:ext>
                </a:extLst>
              </a:tr>
              <a:tr h="246577">
                <a:tc>
                  <a:txBody>
                    <a:bodyPr/>
                    <a:lstStyle/>
                    <a:p>
                      <a:pPr marL="0" marR="0">
                        <a:spcBef>
                          <a:spcPts val="0"/>
                        </a:spcBef>
                        <a:spcAft>
                          <a:spcPts val="0"/>
                        </a:spcAft>
                      </a:pPr>
                      <a:r>
                        <a:rPr lang="de-DE" sz="1600">
                          <a:solidFill>
                            <a:srgbClr val="000000"/>
                          </a:solidFill>
                          <a:latin typeface="Times New Roman"/>
                          <a:ea typeface="Times New Roman"/>
                          <a:cs typeface="Times New Roman"/>
                        </a:rPr>
                        <a:t>Las Vegas, NM</a:t>
                      </a:r>
                      <a:endParaRPr lang="en-US" sz="160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Vashon, WA</a:t>
                      </a:r>
                      <a:endParaRPr lang="en-US" sz="160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14"/>
                  </a:ext>
                </a:extLst>
              </a:tr>
              <a:tr h="246577">
                <a:tc>
                  <a:txBody>
                    <a:bodyPr/>
                    <a:lstStyle/>
                    <a:p>
                      <a:pPr marL="0" marR="0">
                        <a:spcBef>
                          <a:spcPts val="0"/>
                        </a:spcBef>
                        <a:spcAft>
                          <a:spcPts val="0"/>
                        </a:spcAft>
                      </a:pPr>
                      <a:r>
                        <a:rPr lang="de-DE" sz="1600">
                          <a:solidFill>
                            <a:srgbClr val="000000"/>
                          </a:solidFill>
                          <a:latin typeface="Times New Roman"/>
                          <a:ea typeface="Times New Roman"/>
                          <a:cs typeface="Times New Roman"/>
                        </a:rPr>
                        <a:t>Miama, FL</a:t>
                      </a:r>
                      <a:endParaRPr lang="en-US" sz="160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Winlock, WA USA</a:t>
                      </a:r>
                      <a:endParaRPr lang="en-US" sz="160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15"/>
                  </a:ext>
                </a:extLst>
              </a:tr>
              <a:tr h="246577">
                <a:tc>
                  <a:txBody>
                    <a:bodyPr/>
                    <a:lstStyle/>
                    <a:p>
                      <a:pPr marL="0" marR="0">
                        <a:spcBef>
                          <a:spcPts val="0"/>
                        </a:spcBef>
                        <a:spcAft>
                          <a:spcPts val="0"/>
                        </a:spcAft>
                      </a:pPr>
                      <a:r>
                        <a:rPr lang="de-DE" sz="1600">
                          <a:solidFill>
                            <a:srgbClr val="000000"/>
                          </a:solidFill>
                          <a:latin typeface="Times New Roman"/>
                          <a:ea typeface="Times New Roman"/>
                          <a:cs typeface="Times New Roman"/>
                        </a:rPr>
                        <a:t>N Huntingdon, PA</a:t>
                      </a:r>
                      <a:endParaRPr lang="en-US" sz="160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Woodinville, WA</a:t>
                      </a:r>
                      <a:endParaRPr lang="en-US" sz="160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16"/>
                  </a:ext>
                </a:extLst>
              </a:tr>
              <a:tr h="246577">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Newport Beach, CA</a:t>
                      </a:r>
                      <a:endParaRPr lang="en-US" sz="1600" dirty="0">
                        <a:latin typeface="Times New Roman"/>
                        <a:ea typeface="Times New Roman"/>
                        <a:cs typeface="Times New Roman"/>
                      </a:endParaRPr>
                    </a:p>
                  </a:txBody>
                  <a:tcPr marL="68580" marR="68580" marT="0" marB="0" anchor="b">
                    <a:noFill/>
                  </a:tcPr>
                </a:tc>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Yelm, WA</a:t>
                      </a:r>
                      <a:endParaRPr lang="en-US" sz="1600" dirty="0">
                        <a:latin typeface="Times New Roman"/>
                        <a:ea typeface="Times New Roman"/>
                        <a:cs typeface="Times New Roman"/>
                      </a:endParaRPr>
                    </a:p>
                  </a:txBody>
                  <a:tcPr marL="68580" marR="68580" marT="0" marB="0" anchor="b">
                    <a:noFill/>
                  </a:tcPr>
                </a:tc>
                <a:extLst>
                  <a:ext uri="{0D108BD9-81ED-4DB2-BD59-A6C34878D82A}">
                    <a16:rowId xmlns:a16="http://schemas.microsoft.com/office/drawing/2014/main" val="10017"/>
                  </a:ext>
                </a:extLst>
              </a:tr>
            </a:tbl>
          </a:graphicData>
        </a:graphic>
      </p:graphicFrame>
    </p:spTree>
  </p:cSld>
  <p:clrMapOvr>
    <a:masterClrMapping/>
  </p:clrMapOvr>
  <p:transition>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686800" cy="1143000"/>
          </a:xfrm>
        </p:spPr>
        <p:txBody>
          <a:bodyPr>
            <a:normAutofit fontScale="90000"/>
          </a:bodyPr>
          <a:lstStyle/>
          <a:p>
            <a:r>
              <a:rPr lang="en-US" dirty="0"/>
              <a:t>Canine Participants:</a:t>
            </a:r>
            <a:r>
              <a:rPr lang="en-US" sz="3100" dirty="0"/>
              <a:t>44 Breeds/Mixed Breeds:</a:t>
            </a:r>
          </a:p>
        </p:txBody>
      </p:sp>
      <p:graphicFrame>
        <p:nvGraphicFramePr>
          <p:cNvPr id="4" name="Table 3"/>
          <p:cNvGraphicFramePr>
            <a:graphicFrameLocks noGrp="1"/>
          </p:cNvGraphicFramePr>
          <p:nvPr/>
        </p:nvGraphicFramePr>
        <p:xfrm>
          <a:off x="533400" y="1219200"/>
          <a:ext cx="8077200" cy="5181600"/>
        </p:xfrm>
        <a:graphic>
          <a:graphicData uri="http://schemas.openxmlformats.org/drawingml/2006/table">
            <a:tbl>
              <a:tblPr firstRow="1" bandRow="1">
                <a:tableStyleId>{5C22544A-7EE6-4342-B048-85BDC9FD1C3A}</a:tableStyleId>
              </a:tblPr>
              <a:tblGrid>
                <a:gridCol w="4038600">
                  <a:extLst>
                    <a:ext uri="{9D8B030D-6E8A-4147-A177-3AD203B41FA5}">
                      <a16:colId xmlns:a16="http://schemas.microsoft.com/office/drawing/2014/main" val="20000"/>
                    </a:ext>
                  </a:extLst>
                </a:gridCol>
                <a:gridCol w="4038600">
                  <a:extLst>
                    <a:ext uri="{9D8B030D-6E8A-4147-A177-3AD203B41FA5}">
                      <a16:colId xmlns:a16="http://schemas.microsoft.com/office/drawing/2014/main" val="20001"/>
                    </a:ext>
                  </a:extLst>
                </a:gridCol>
              </a:tblGrid>
              <a:tr h="237214">
                <a:tc>
                  <a:txBody>
                    <a:bodyPr/>
                    <a:lstStyle/>
                    <a:p>
                      <a:pPr marL="0" marR="0">
                        <a:spcBef>
                          <a:spcPts val="0"/>
                        </a:spcBef>
                        <a:spcAft>
                          <a:spcPts val="0"/>
                        </a:spcAft>
                      </a:pPr>
                      <a:r>
                        <a:rPr lang="de-DE" sz="1600" b="0" dirty="0">
                          <a:solidFill>
                            <a:srgbClr val="000000"/>
                          </a:solidFill>
                          <a:latin typeface="Times New Roman"/>
                          <a:ea typeface="Times New Roman"/>
                          <a:cs typeface="Times New Roman"/>
                        </a:rPr>
                        <a:t>American Bulldog/Boxer mix</a:t>
                      </a:r>
                      <a:endParaRPr lang="en-US" sz="1600" b="0" dirty="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b="0" dirty="0">
                          <a:solidFill>
                            <a:srgbClr val="000000"/>
                          </a:solidFill>
                          <a:latin typeface="Times New Roman"/>
                          <a:ea typeface="Times New Roman"/>
                          <a:cs typeface="Times New Roman"/>
                        </a:rPr>
                        <a:t>Kuvasz/Dalmation mix</a:t>
                      </a:r>
                      <a:endParaRPr lang="en-US" sz="1600" b="0" dirty="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37214">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Australian Labradoodle</a:t>
                      </a:r>
                      <a:endParaRPr lang="en-US" sz="1600" dirty="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Labradoodle mix</a:t>
                      </a:r>
                      <a:endParaRPr lang="en-US" sz="1600" dirty="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37214">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Basset</a:t>
                      </a:r>
                      <a:endParaRPr lang="en-US" sz="1600" dirty="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Maltese mix</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37214">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Bearded Collie/Afghan</a:t>
                      </a:r>
                      <a:endParaRPr lang="en-US" sz="1600" dirty="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Maltipoo mix</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37214">
                <a:tc>
                  <a:txBody>
                    <a:bodyPr/>
                    <a:lstStyle/>
                    <a:p>
                      <a:pPr marL="0" marR="0">
                        <a:spcBef>
                          <a:spcPts val="0"/>
                        </a:spcBef>
                        <a:spcAft>
                          <a:spcPts val="0"/>
                        </a:spcAft>
                      </a:pPr>
                      <a:r>
                        <a:rPr lang="de-DE" sz="1600">
                          <a:solidFill>
                            <a:srgbClr val="000000"/>
                          </a:solidFill>
                          <a:latin typeface="Times New Roman"/>
                          <a:ea typeface="Times New Roman"/>
                          <a:cs typeface="Times New Roman"/>
                        </a:rPr>
                        <a:t>Black Lab</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Miniature Pinscher</a:t>
                      </a:r>
                      <a:endParaRPr lang="en-US" sz="1600" dirty="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37214">
                <a:tc>
                  <a:txBody>
                    <a:bodyPr/>
                    <a:lstStyle/>
                    <a:p>
                      <a:pPr marL="0" marR="0">
                        <a:spcBef>
                          <a:spcPts val="0"/>
                        </a:spcBef>
                        <a:spcAft>
                          <a:spcPts val="0"/>
                        </a:spcAft>
                      </a:pPr>
                      <a:r>
                        <a:rPr lang="de-DE" sz="1600">
                          <a:solidFill>
                            <a:srgbClr val="000000"/>
                          </a:solidFill>
                          <a:latin typeface="Times New Roman"/>
                          <a:ea typeface="Times New Roman"/>
                          <a:cs typeface="Times New Roman"/>
                        </a:rPr>
                        <a:t>Black Lab mix</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Miniature Schnauzer</a:t>
                      </a:r>
                      <a:endParaRPr lang="en-US" sz="1600" dirty="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37214">
                <a:tc>
                  <a:txBody>
                    <a:bodyPr/>
                    <a:lstStyle/>
                    <a:p>
                      <a:pPr marL="0" marR="0">
                        <a:spcBef>
                          <a:spcPts val="0"/>
                        </a:spcBef>
                        <a:spcAft>
                          <a:spcPts val="0"/>
                        </a:spcAft>
                      </a:pPr>
                      <a:r>
                        <a:rPr lang="de-DE" sz="1600">
                          <a:solidFill>
                            <a:srgbClr val="000000"/>
                          </a:solidFill>
                          <a:latin typeface="Times New Roman"/>
                          <a:ea typeface="Times New Roman"/>
                          <a:cs typeface="Times New Roman"/>
                        </a:rPr>
                        <a:t>Black Lab/Dachshund</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Mixed</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37214">
                <a:tc>
                  <a:txBody>
                    <a:bodyPr/>
                    <a:lstStyle/>
                    <a:p>
                      <a:pPr marL="0" marR="0">
                        <a:spcBef>
                          <a:spcPts val="0"/>
                        </a:spcBef>
                        <a:spcAft>
                          <a:spcPts val="0"/>
                        </a:spcAft>
                      </a:pPr>
                      <a:r>
                        <a:rPr lang="de-DE" sz="1600">
                          <a:solidFill>
                            <a:srgbClr val="000000"/>
                          </a:solidFill>
                          <a:latin typeface="Times New Roman"/>
                          <a:ea typeface="Times New Roman"/>
                          <a:cs typeface="Times New Roman"/>
                        </a:rPr>
                        <a:t>Lab/Beagle</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Papillon</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37214">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Lab/Pit bull mix</a:t>
                      </a:r>
                      <a:endParaRPr lang="en-US" sz="1600" dirty="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Pit Bull cross</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37214">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Yellow Lab</a:t>
                      </a:r>
                      <a:endParaRPr lang="en-US" sz="1600" dirty="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Pug</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37214">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Border Collie</a:t>
                      </a:r>
                      <a:endParaRPr lang="en-US" sz="1600" dirty="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Retriever, Shiba Inu mix</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37214">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Boston Terrier</a:t>
                      </a:r>
                      <a:endParaRPr lang="en-US" sz="1600" dirty="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Sheltie</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37214">
                <a:tc>
                  <a:txBody>
                    <a:bodyPr/>
                    <a:lstStyle/>
                    <a:p>
                      <a:pPr marL="0" marR="0">
                        <a:spcBef>
                          <a:spcPts val="0"/>
                        </a:spcBef>
                        <a:spcAft>
                          <a:spcPts val="0"/>
                        </a:spcAft>
                      </a:pPr>
                      <a:r>
                        <a:rPr lang="de-DE" sz="1600">
                          <a:solidFill>
                            <a:srgbClr val="000000"/>
                          </a:solidFill>
                          <a:latin typeface="Times New Roman"/>
                          <a:ea typeface="Times New Roman"/>
                          <a:cs typeface="Times New Roman"/>
                        </a:rPr>
                        <a:t>Cavalier King Charles Spaniel</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Shiba Inu</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237214">
                <a:tc>
                  <a:txBody>
                    <a:bodyPr/>
                    <a:lstStyle/>
                    <a:p>
                      <a:pPr marL="0" marR="0">
                        <a:spcBef>
                          <a:spcPts val="0"/>
                        </a:spcBef>
                        <a:spcAft>
                          <a:spcPts val="0"/>
                        </a:spcAft>
                      </a:pPr>
                      <a:r>
                        <a:rPr lang="de-DE" sz="1600">
                          <a:solidFill>
                            <a:srgbClr val="000000"/>
                          </a:solidFill>
                          <a:latin typeface="Times New Roman"/>
                          <a:ea typeface="Times New Roman"/>
                          <a:cs typeface="Times New Roman"/>
                        </a:rPr>
                        <a:t>Dachshund/Chihuahua mix</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Shiloh Shepherd</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237214">
                <a:tc>
                  <a:txBody>
                    <a:bodyPr/>
                    <a:lstStyle/>
                    <a:p>
                      <a:pPr marL="0" marR="0">
                        <a:spcBef>
                          <a:spcPts val="0"/>
                        </a:spcBef>
                        <a:spcAft>
                          <a:spcPts val="0"/>
                        </a:spcAft>
                      </a:pPr>
                      <a:r>
                        <a:rPr lang="de-DE" sz="1600">
                          <a:solidFill>
                            <a:srgbClr val="000000"/>
                          </a:solidFill>
                          <a:latin typeface="Times New Roman"/>
                          <a:ea typeface="Times New Roman"/>
                          <a:cs typeface="Times New Roman"/>
                        </a:rPr>
                        <a:t>Dane-Lab-Husky mix</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Shitzu/Bichon mix</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237214">
                <a:tc>
                  <a:txBody>
                    <a:bodyPr/>
                    <a:lstStyle/>
                    <a:p>
                      <a:pPr marL="0" marR="0">
                        <a:spcBef>
                          <a:spcPts val="0"/>
                        </a:spcBef>
                        <a:spcAft>
                          <a:spcPts val="0"/>
                        </a:spcAft>
                      </a:pPr>
                      <a:r>
                        <a:rPr lang="de-DE" sz="1600">
                          <a:solidFill>
                            <a:srgbClr val="000000"/>
                          </a:solidFill>
                          <a:latin typeface="Times New Roman"/>
                          <a:ea typeface="Times New Roman"/>
                          <a:cs typeface="Times New Roman"/>
                        </a:rPr>
                        <a:t>English Cocker Spaniel</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Soft-Coated Wheaten Terrier</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237214">
                <a:tc>
                  <a:txBody>
                    <a:bodyPr/>
                    <a:lstStyle/>
                    <a:p>
                      <a:pPr marL="0" marR="0">
                        <a:spcBef>
                          <a:spcPts val="0"/>
                        </a:spcBef>
                        <a:spcAft>
                          <a:spcPts val="0"/>
                        </a:spcAft>
                      </a:pPr>
                      <a:r>
                        <a:rPr lang="de-DE" sz="1600">
                          <a:solidFill>
                            <a:srgbClr val="000000"/>
                          </a:solidFill>
                          <a:latin typeface="Times New Roman"/>
                          <a:ea typeface="Times New Roman"/>
                          <a:cs typeface="Times New Roman"/>
                        </a:rPr>
                        <a:t>German Shorthair Pointer</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Spitz mix</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r h="237214">
                <a:tc>
                  <a:txBody>
                    <a:bodyPr/>
                    <a:lstStyle/>
                    <a:p>
                      <a:pPr marL="0" marR="0">
                        <a:spcBef>
                          <a:spcPts val="0"/>
                        </a:spcBef>
                        <a:spcAft>
                          <a:spcPts val="0"/>
                        </a:spcAft>
                      </a:pPr>
                      <a:r>
                        <a:rPr lang="de-DE" sz="1600">
                          <a:solidFill>
                            <a:srgbClr val="000000"/>
                          </a:solidFill>
                          <a:latin typeface="Times New Roman"/>
                          <a:ea typeface="Times New Roman"/>
                          <a:cs typeface="Times New Roman"/>
                        </a:rPr>
                        <a:t>Golden (some Lab)</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a:solidFill>
                            <a:srgbClr val="000000"/>
                          </a:solidFill>
                          <a:latin typeface="Times New Roman"/>
                          <a:ea typeface="Times New Roman"/>
                          <a:cs typeface="Times New Roman"/>
                        </a:rPr>
                        <a:t>St. Bernard/Brazilian Mastiff mix</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7"/>
                  </a:ext>
                </a:extLst>
              </a:tr>
              <a:tr h="237214">
                <a:tc>
                  <a:txBody>
                    <a:bodyPr/>
                    <a:lstStyle/>
                    <a:p>
                      <a:pPr marL="0" marR="0">
                        <a:spcBef>
                          <a:spcPts val="0"/>
                        </a:spcBef>
                        <a:spcAft>
                          <a:spcPts val="0"/>
                        </a:spcAft>
                      </a:pPr>
                      <a:r>
                        <a:rPr lang="de-DE" sz="1600">
                          <a:solidFill>
                            <a:srgbClr val="000000"/>
                          </a:solidFill>
                          <a:latin typeface="Times New Roman"/>
                          <a:ea typeface="Times New Roman"/>
                          <a:cs typeface="Times New Roman"/>
                        </a:rPr>
                        <a:t>Golden Retriever</a:t>
                      </a:r>
                      <a:endParaRPr lang="en-US" sz="160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Standard Poodle</a:t>
                      </a:r>
                      <a:endParaRPr lang="en-US" sz="1600" dirty="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8"/>
                  </a:ext>
                </a:extLst>
              </a:tr>
              <a:tr h="2913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dirty="0">
                          <a:solidFill>
                            <a:srgbClr val="000000"/>
                          </a:solidFill>
                          <a:latin typeface="Times New Roman"/>
                          <a:ea typeface="Times New Roman"/>
                          <a:cs typeface="Times New Roman"/>
                        </a:rPr>
                        <a:t>Golden Retriever mix</a:t>
                      </a: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dirty="0">
                          <a:solidFill>
                            <a:srgbClr val="000000"/>
                          </a:solidFill>
                          <a:latin typeface="Times New Roman"/>
                          <a:ea typeface="Times New Roman"/>
                          <a:cs typeface="Times New Roman"/>
                        </a:rPr>
                        <a:t>Tibetan Mastiff</a:t>
                      </a:r>
                      <a:endParaRPr lang="en-US" sz="1600" dirty="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9"/>
                  </a:ext>
                </a:extLst>
              </a:tr>
              <a:tr h="2573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dirty="0">
                          <a:solidFill>
                            <a:srgbClr val="000000"/>
                          </a:solidFill>
                          <a:latin typeface="Times New Roman"/>
                          <a:ea typeface="Times New Roman"/>
                          <a:cs typeface="Times New Roman"/>
                        </a:rPr>
                        <a:t>Jack Russell</a:t>
                      </a:r>
                      <a:endParaRPr lang="en-US" sz="1600" dirty="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de-DE" sz="1600" dirty="0">
                          <a:solidFill>
                            <a:srgbClr val="000000"/>
                          </a:solidFill>
                          <a:latin typeface="Times New Roman"/>
                          <a:ea typeface="Times New Roman"/>
                          <a:cs typeface="Times New Roman"/>
                        </a:rPr>
                        <a:t>Whippet</a:t>
                      </a:r>
                      <a:endParaRPr lang="en-US" sz="1600" dirty="0">
                        <a:latin typeface="Times New Roman"/>
                        <a:ea typeface="Times New Roman"/>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20"/>
                  </a:ext>
                </a:extLst>
              </a:tr>
            </a:tbl>
          </a:graphicData>
        </a:graphic>
      </p:graphicFrame>
    </p:spTree>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a:t>
            </a:r>
          </a:p>
        </p:txBody>
      </p:sp>
      <p:sp>
        <p:nvSpPr>
          <p:cNvPr id="3" name="Content Placeholder 2"/>
          <p:cNvSpPr>
            <a:spLocks noGrp="1"/>
          </p:cNvSpPr>
          <p:nvPr>
            <p:ph idx="1"/>
          </p:nvPr>
        </p:nvSpPr>
        <p:spPr/>
        <p:txBody>
          <a:bodyPr>
            <a:normAutofit lnSpcReduction="10000"/>
          </a:bodyPr>
          <a:lstStyle/>
          <a:p>
            <a:r>
              <a:rPr lang="en-US" dirty="0"/>
              <a:t>Participants</a:t>
            </a:r>
            <a:r>
              <a:rPr lang="en-US" baseline="0" dirty="0"/>
              <a:t> agreed to online Consent to Participate.</a:t>
            </a:r>
          </a:p>
          <a:p>
            <a:r>
              <a:rPr lang="en-US" dirty="0"/>
              <a:t>Sent photos of canine(s) to researcher via email.</a:t>
            </a:r>
          </a:p>
          <a:p>
            <a:r>
              <a:rPr lang="en-US" dirty="0"/>
              <a:t>Session scheduled &amp; conducted</a:t>
            </a:r>
          </a:p>
          <a:p>
            <a:pPr lvl="1"/>
            <a:r>
              <a:rPr lang="en-US" dirty="0"/>
              <a:t>Five standard questions of all canines</a:t>
            </a:r>
          </a:p>
          <a:p>
            <a:pPr lvl="1"/>
            <a:r>
              <a:rPr lang="en-US" dirty="0"/>
              <a:t>Remainder of session open to guardian questions.</a:t>
            </a:r>
          </a:p>
          <a:p>
            <a:r>
              <a:rPr lang="en-US" dirty="0"/>
              <a:t>All information transferred to web survey form.</a:t>
            </a:r>
          </a:p>
          <a:p>
            <a:r>
              <a:rPr lang="en-US" dirty="0"/>
              <a:t>Researcher sent link to survey form and recorded session.</a:t>
            </a:r>
          </a:p>
          <a:p>
            <a:r>
              <a:rPr lang="en-US" dirty="0"/>
              <a:t>Guardian followed email link and completed survey form; 100% completion.</a:t>
            </a:r>
          </a:p>
        </p:txBody>
      </p:sp>
    </p:spTree>
  </p:cSld>
  <p:clrMapOvr>
    <a:masterClrMapping/>
  </p:clrMapOvr>
  <p:transition>
    <p:split dir="in"/>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Questions</a:t>
            </a:r>
          </a:p>
        </p:txBody>
      </p:sp>
      <p:sp>
        <p:nvSpPr>
          <p:cNvPr id="3" name="Content Placeholder 2"/>
          <p:cNvSpPr>
            <a:spLocks noGrp="1"/>
          </p:cNvSpPr>
          <p:nvPr>
            <p:ph idx="1"/>
          </p:nvPr>
        </p:nvSpPr>
        <p:spPr/>
        <p:txBody>
          <a:bodyPr/>
          <a:lstStyle/>
          <a:p>
            <a:pPr>
              <a:buNone/>
            </a:pPr>
            <a:r>
              <a:rPr lang="en-US" sz="3200" dirty="0"/>
              <a:t>(1) How many humans do you live with?</a:t>
            </a:r>
          </a:p>
          <a:p>
            <a:pPr>
              <a:buNone/>
            </a:pPr>
            <a:r>
              <a:rPr lang="en-US" sz="3200" dirty="0"/>
              <a:t>(2) Have you lived with your guardian since you were very young?</a:t>
            </a:r>
          </a:p>
          <a:p>
            <a:pPr>
              <a:buNone/>
            </a:pPr>
            <a:r>
              <a:rPr lang="en-US" sz="3200" dirty="0"/>
              <a:t>(3) What is your favorite food or treat you get now?</a:t>
            </a:r>
          </a:p>
          <a:p>
            <a:pPr>
              <a:buNone/>
            </a:pPr>
            <a:r>
              <a:rPr lang="en-US" sz="3200" dirty="0"/>
              <a:t>(4) What do you like most about your life?</a:t>
            </a:r>
          </a:p>
          <a:p>
            <a:pPr>
              <a:buNone/>
            </a:pPr>
            <a:r>
              <a:rPr lang="en-US" sz="3200" dirty="0"/>
              <a:t>(5) What would you change about your life?</a:t>
            </a:r>
          </a:p>
          <a:p>
            <a:pPr>
              <a:buNone/>
            </a:pPr>
            <a:endParaRPr lang="en-US" dirty="0"/>
          </a:p>
        </p:txBody>
      </p:sp>
    </p:spTree>
  </p:cSld>
  <p:clrMapOvr>
    <a:masterClrMapping/>
  </p:clrMapOvr>
  <p:transition>
    <p:split orient="vert" dir="in"/>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925</TotalTime>
  <Words>2017</Words>
  <Application>Microsoft Macintosh PowerPoint</Application>
  <PresentationFormat>On-screen Show (4:3)</PresentationFormat>
  <Paragraphs>263</Paragraphs>
  <Slides>35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Calibri</vt:lpstr>
      <vt:lpstr>Constantia</vt:lpstr>
      <vt:lpstr>Times New Roman</vt:lpstr>
      <vt:lpstr>Wingdings 2</vt:lpstr>
      <vt:lpstr>Flow</vt:lpstr>
      <vt:lpstr>A Mixed Methods Exploratory Study  of Alleged  Telepathic Interspecies Communication  with Domestic Dogs  (Canis lupus familiaris)  Deborah L Erickson, PhD</vt:lpstr>
      <vt:lpstr>Introduction</vt:lpstr>
      <vt:lpstr>Introduction</vt:lpstr>
      <vt:lpstr>Methods</vt:lpstr>
      <vt:lpstr>Participants</vt:lpstr>
      <vt:lpstr>Human Participants Guardians &amp; canines in 36 different cities:</vt:lpstr>
      <vt:lpstr>Canine Participants:44 Breeds/Mixed Breeds:</vt:lpstr>
      <vt:lpstr>Process</vt:lpstr>
      <vt:lpstr>Standard Questions</vt:lpstr>
      <vt:lpstr>Process</vt:lpstr>
      <vt:lpstr>Sessions/Session Times</vt:lpstr>
      <vt:lpstr>Overall Session Ratings </vt:lpstr>
      <vt:lpstr>Length of Session Accuracy</vt:lpstr>
      <vt:lpstr>Length of Session Accuracy</vt:lpstr>
      <vt:lpstr>Surprising Guardian Questions</vt:lpstr>
      <vt:lpstr>Surprising Guardian Questions</vt:lpstr>
      <vt:lpstr>Common Themes</vt:lpstr>
      <vt:lpstr>Physical Reactions of Canines </vt:lpstr>
      <vt:lpstr>Physical Reactions of Canines </vt:lpstr>
      <vt:lpstr>Physical Reactions of Canines </vt:lpstr>
      <vt:lpstr>Physical Reactions of Canines </vt:lpstr>
      <vt:lpstr>Canine Messages to Guardians</vt:lpstr>
      <vt:lpstr>Canine Messages to Guardians</vt:lpstr>
      <vt:lpstr>Canine Messages to Guardians</vt:lpstr>
      <vt:lpstr>Limitations</vt:lpstr>
      <vt:lpstr>Limitations</vt:lpstr>
      <vt:lpstr>Suggestions for Future Research</vt:lpstr>
      <vt:lpstr>Suggestions for Future Research</vt:lpstr>
      <vt:lpstr>Discussion</vt:lpstr>
      <vt:lpstr>Conclusions</vt:lpstr>
      <vt:lpstr>Next Research--Equine Therapy:  </vt:lpstr>
      <vt:lpstr>PowerPoint Presentation</vt:lpstr>
      <vt:lpstr>PowerPoint Presentation</vt:lpstr>
      <vt:lpstr>Questions / Comments</vt:lpstr>
      <vt:lpstr>A Mixed Methods Exploratory Study  of Alleged  Telepathic Interspecies Communication  with Domestic Dogs  (Canis lupus familiaris)  Deborah L Erickson, PhD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Mixed Methods Exploratory Study  of Alleged  Telepathic Interspecies Communication  with Domestic Dogs  (Canis lupus familiaris)  Deborah L Erickson, PhD</dc:title>
  <dc:creator>Deborah Erickson</dc:creator>
  <cp:lastModifiedBy>Deborah Erickson</cp:lastModifiedBy>
  <cp:revision>42</cp:revision>
  <dcterms:created xsi:type="dcterms:W3CDTF">2015-07-06T01:22:30Z</dcterms:created>
  <dcterms:modified xsi:type="dcterms:W3CDTF">2019-11-22T04:20:30Z</dcterms:modified>
</cp:coreProperties>
</file>